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isP2NkcY4PdlehddFSw9S/rwZNU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039A553-4C7F-42D8-8442-FB0F4199B7BB}">
  <a:tblStyle styleId="{B039A553-4C7F-42D8-8442-FB0F4199B7BB}" styleName="Table_0">
    <a:wholeTbl>
      <a:tcTxStyle b="off" i="off">
        <a:font>
          <a:latin typeface="Tw Cen MT"/>
          <a:ea typeface="Tw Cen MT"/>
          <a:cs typeface="Tw Cen MT"/>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25400" cap="flat" cmpd="sng">
              <a:solidFill>
                <a:schemeClr val="dk1"/>
              </a:solidFill>
              <a:prstDash val="solid"/>
              <a:round/>
              <a:headEnd type="none" w="sm" len="sm"/>
              <a:tailEnd type="none" w="sm" len="sm"/>
            </a:ln>
          </a:top>
          <a:bottom>
            <a:ln w="254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lt1"/>
          </a:solidFill>
        </a:fill>
      </a:tcStyle>
    </a:wholeTbl>
    <a:band1H>
      <a:tcTxStyle/>
      <a:tcStyle>
        <a:tcBdr/>
        <a:fill>
          <a:solidFill>
            <a:srgbClr val="E6E6E6"/>
          </a:solidFill>
        </a:fill>
      </a:tcStyle>
    </a:band1H>
    <a:band2H>
      <a:tcTxStyle/>
      <a:tcStyle>
        <a:tcBdr/>
      </a:tcStyle>
    </a:band2H>
    <a:band1V>
      <a:tcTxStyle/>
      <a:tcStyle>
        <a:tcBdr/>
        <a:fill>
          <a:solidFill>
            <a:srgbClr val="E6E6E6"/>
          </a:solidFill>
        </a:fill>
      </a:tcStyle>
    </a:band1V>
    <a:band2V>
      <a:tcTxStyle/>
      <a:tcStyle>
        <a:tcBdr/>
      </a:tcStyle>
    </a:band2V>
    <a:lastCol>
      <a:tcTxStyle b="on" i="off">
        <a:font>
          <a:latin typeface="Tw Cen MT"/>
          <a:ea typeface="Tw Cen MT"/>
          <a:cs typeface="Tw Cen MT"/>
        </a:font>
        <a:schemeClr val="lt1"/>
      </a:tcTxStyle>
      <a:tcStyle>
        <a:tcBdr/>
        <a:fill>
          <a:solidFill>
            <a:schemeClr val="accent1"/>
          </a:solidFill>
        </a:fill>
      </a:tcStyle>
    </a:lastCol>
    <a:firstCol>
      <a:tcTxStyle b="on" i="off">
        <a:font>
          <a:latin typeface="Tw Cen MT"/>
          <a:ea typeface="Tw Cen MT"/>
          <a:cs typeface="Tw Cen MT"/>
        </a:font>
        <a:schemeClr val="lt1"/>
      </a:tcTxStyle>
      <a:tcStyle>
        <a:tcBdr/>
        <a:fill>
          <a:solidFill>
            <a:schemeClr val="accent1"/>
          </a:solidFill>
        </a:fill>
      </a:tcStyle>
    </a:firstCol>
    <a:lastRow>
      <a:tcTxStyle b="on" i="off"/>
      <a:tcStyle>
        <a:tcBdr>
          <a:top>
            <a:ln w="50800" cap="flat" cmpd="sng">
              <a:solidFill>
                <a:schemeClr val="dk1"/>
              </a:solidFill>
              <a:prstDash val="solid"/>
              <a:round/>
              <a:headEnd type="none" w="sm" len="sm"/>
              <a:tailEnd type="none" w="sm" len="sm"/>
            </a:ln>
          </a:top>
        </a:tcBdr>
        <a:fill>
          <a:solidFill>
            <a:schemeClr val="lt1"/>
          </a:solidFill>
        </a:fill>
      </a:tcStyle>
    </a:lastRow>
    <a:seCell>
      <a:tcTxStyle b="on" i="off">
        <a:font>
          <a:latin typeface="Tw Cen MT"/>
          <a:ea typeface="Tw Cen MT"/>
          <a:cs typeface="Tw Cen MT"/>
        </a:font>
        <a:schemeClr val="dk1"/>
      </a:tcTxStyle>
      <a:tcStyle>
        <a:tcBdr/>
      </a:tcStyle>
    </a:seCell>
    <a:swCell>
      <a:tcTxStyle b="on" i="off">
        <a:font>
          <a:latin typeface="Tw Cen MT"/>
          <a:ea typeface="Tw Cen MT"/>
          <a:cs typeface="Tw Cen MT"/>
        </a:font>
        <a:schemeClr val="dk1"/>
      </a:tcTxStyle>
      <a:tcStyle>
        <a:tcBdr/>
      </a:tcStyle>
    </a:swCell>
    <a:firstRow>
      <a:tcTxStyle b="on" i="off">
        <a:font>
          <a:latin typeface="Tw Cen MT"/>
          <a:ea typeface="Tw Cen MT"/>
          <a:cs typeface="Tw Cen MT"/>
        </a:font>
        <a:schemeClr val="lt1"/>
      </a:tcTxStyle>
      <a:tcStyle>
        <a:tcBdr>
          <a:bottom>
            <a:ln w="25400" cap="flat" cmpd="sng">
              <a:solidFill>
                <a:schemeClr val="dk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DCF0E074-E3EB-4EDF-9CDE-340D59CF2372}" styleName="Table_1">
    <a:wholeTbl>
      <a:tcTxStyle b="off" i="off">
        <a:font>
          <a:latin typeface="Tw Cen MT"/>
          <a:ea typeface="Tw Cen MT"/>
          <a:cs typeface="Tw Cen MT"/>
        </a:font>
        <a:schemeClr val="dk1"/>
      </a:tcTxStyle>
      <a:tcStyle>
        <a:tcBdr>
          <a:left>
            <a:ln w="12700" cap="flat" cmpd="sng">
              <a:solidFill>
                <a:schemeClr val="accent1"/>
              </a:solidFill>
              <a:prstDash val="solid"/>
              <a:round/>
              <a:headEnd type="none" w="sm" len="sm"/>
              <a:tailEnd type="none" w="sm" len="sm"/>
            </a:ln>
          </a:left>
          <a:right>
            <a:ln w="12700" cap="flat" cmpd="sng">
              <a:solidFill>
                <a:schemeClr val="accent1"/>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12700" cap="flat" cmpd="sng">
              <a:solidFill>
                <a:schemeClr val="accent1"/>
              </a:solidFill>
              <a:prstDash val="solid"/>
              <a:round/>
              <a:headEnd type="none" w="sm" len="sm"/>
              <a:tailEnd type="none" w="sm" len="sm"/>
            </a:ln>
          </a:insideH>
          <a:insideV>
            <a:ln w="12700" cap="flat" cmpd="sng">
              <a:solidFill>
                <a:schemeClr val="accent1"/>
              </a:solidFill>
              <a:prstDash val="solid"/>
              <a:round/>
              <a:headEnd type="none" w="sm" len="sm"/>
              <a:tailEnd type="none" w="sm" len="sm"/>
            </a:ln>
          </a:insideV>
        </a:tcBdr>
        <a:fill>
          <a:solidFill>
            <a:srgbClr val="EFF6E7"/>
          </a:solidFill>
        </a:fill>
      </a:tcStyle>
    </a:wholeTbl>
    <a:band1H>
      <a:tcTxStyle/>
      <a:tcStyle>
        <a:tcBdr/>
        <a:fill>
          <a:solidFill>
            <a:srgbClr val="DDECCC"/>
          </a:solidFill>
        </a:fill>
      </a:tcStyle>
    </a:band1H>
    <a:band2H>
      <a:tcTxStyle/>
      <a:tcStyle>
        <a:tcBdr/>
      </a:tcStyle>
    </a:band2H>
    <a:band1V>
      <a:tcTxStyle/>
      <a:tcStyle>
        <a:tcBdr/>
        <a:fill>
          <a:solidFill>
            <a:srgbClr val="DDECCC"/>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1"/>
              </a:solidFill>
              <a:prstDash val="solid"/>
              <a:round/>
              <a:headEnd type="none" w="sm" len="sm"/>
              <a:tailEnd type="none" w="sm" len="sm"/>
            </a:ln>
          </a:top>
        </a:tcBdr>
        <a:fill>
          <a:solidFill>
            <a:srgbClr val="EFF6E7"/>
          </a:solidFill>
        </a:fill>
      </a:tcStyle>
    </a:lastRow>
    <a:seCell>
      <a:tcTxStyle/>
      <a:tcStyle>
        <a:tcBdr/>
      </a:tcStyle>
    </a:seCell>
    <a:swCell>
      <a:tcTxStyle/>
      <a:tcStyle>
        <a:tcBdr/>
      </a:tcStyle>
    </a:swCell>
    <a:firstRow>
      <a:tcTxStyle b="on" i="off"/>
      <a:tcStyle>
        <a:tcBdr/>
        <a:fill>
          <a:solidFill>
            <a:srgbClr val="EFF6E7"/>
          </a:solidFill>
        </a:fill>
      </a:tcStyle>
    </a:firstRow>
    <a:neCell>
      <a:tcTxStyle/>
      <a:tcStyle>
        <a:tcBdr/>
      </a:tcStyle>
    </a:neCell>
    <a:nwCell>
      <a:tcTxStyle/>
      <a:tcStyle>
        <a:tcBdr/>
      </a:tcStyle>
    </a:nwCell>
  </a:tblStyle>
  <a:tblStyle styleId="{3FE26302-67EA-49B2-B705-C12E31421728}" styleName="Table_2">
    <a:wholeTbl>
      <a:tcTxStyle b="off" i="off">
        <a:font>
          <a:latin typeface="Tw Cen MT"/>
          <a:ea typeface="Tw Cen MT"/>
          <a:cs typeface="Tw Cen MT"/>
        </a:font>
        <a:schemeClr val="dk1"/>
      </a:tcTxStyle>
      <a:tcStyle>
        <a:tcBdr>
          <a:left>
            <a:ln w="12700" cap="flat" cmpd="sng">
              <a:solidFill>
                <a:schemeClr val="accent1"/>
              </a:solidFill>
              <a:prstDash val="solid"/>
              <a:round/>
              <a:headEnd type="none" w="sm" len="sm"/>
              <a:tailEnd type="none" w="sm" len="sm"/>
            </a:ln>
          </a:left>
          <a:right>
            <a:ln w="12700" cap="flat" cmpd="sng">
              <a:solidFill>
                <a:schemeClr val="accent1"/>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12700" cap="flat" cmpd="sng">
              <a:solidFill>
                <a:schemeClr val="accent1"/>
              </a:solidFill>
              <a:prstDash val="solid"/>
              <a:round/>
              <a:headEnd type="none" w="sm" len="sm"/>
              <a:tailEnd type="none" w="sm" len="sm"/>
            </a:ln>
          </a:insideH>
          <a:insideV>
            <a:ln w="12700" cap="flat" cmpd="sng">
              <a:solidFill>
                <a:schemeClr val="accent1"/>
              </a:solidFill>
              <a:prstDash val="solid"/>
              <a:round/>
              <a:headEnd type="none" w="sm" len="sm"/>
              <a:tailEnd type="none" w="sm" len="sm"/>
            </a:ln>
          </a:insideV>
        </a:tcBdr>
        <a:fill>
          <a:solidFill>
            <a:srgbClr val="FFFFFF">
              <a:alpha val="0"/>
            </a:srgbClr>
          </a:solidFill>
        </a:fill>
      </a:tcStyle>
    </a:wholeTbl>
    <a:band1H>
      <a:tcTxStyle/>
      <a:tcStyle>
        <a:tcBdr/>
        <a:fill>
          <a:solidFill>
            <a:schemeClr val="accent1">
              <a:alpha val="20000"/>
            </a:schemeClr>
          </a:solidFill>
        </a:fill>
      </a:tcStyle>
    </a:band1H>
    <a:band2H>
      <a:tcTxStyle/>
      <a:tcStyle>
        <a:tcBdr/>
      </a:tcStyle>
    </a:band2H>
    <a:band1V>
      <a:tcTxStyle/>
      <a:tcStyle>
        <a:tcBdr/>
        <a:fill>
          <a:solidFill>
            <a:schemeClr val="accent1">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1"/>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1"/>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DF20FD58-7569-4486-8AED-14FC0B1703EA}" styleName="Table_3">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Vuota" type="blank">
  <p:cSld name="BLANK">
    <p:spTree>
      <p:nvGrpSpPr>
        <p:cNvPr id="1" name="Shape 12"/>
        <p:cNvGrpSpPr/>
        <p:nvPr/>
      </p:nvGrpSpPr>
      <p:grpSpPr>
        <a:xfrm>
          <a:off x="0" y="0"/>
          <a:ext cx="0" cy="0"/>
          <a:chOff x="0" y="0"/>
          <a:chExt cx="0" cy="0"/>
        </a:xfrm>
      </p:grpSpPr>
      <p:sp>
        <p:nvSpPr>
          <p:cNvPr id="13" name="Google Shape;13;p18"/>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18"/>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8"/>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4"/>
        <p:cNvGrpSpPr/>
        <p:nvPr/>
      </p:nvGrpSpPr>
      <p:grpSpPr>
        <a:xfrm>
          <a:off x="0" y="0"/>
          <a:ext cx="0" cy="0"/>
          <a:chOff x="0" y="0"/>
          <a:chExt cx="0" cy="0"/>
        </a:xfrm>
      </p:grpSpPr>
      <p:sp>
        <p:nvSpPr>
          <p:cNvPr id="75" name="Google Shape;75;p27"/>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7"/>
          <p:cNvSpPr txBox="1">
            <a:spLocks noGrp="1"/>
          </p:cNvSpPr>
          <p:nvPr>
            <p:ph type="body" idx="1"/>
          </p:nvPr>
        </p:nvSpPr>
        <p:spPr>
          <a:xfrm rot="5400000">
            <a:off x="3872485" y="-562356"/>
            <a:ext cx="4023360" cy="9720073"/>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7" name="Google Shape;77;p27"/>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7"/>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7"/>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olo e testo verticale" type="vertTitleAndTx">
  <p:cSld name="VERTICAL_TITLE_AND_VERTICAL_TEXT">
    <p:spTree>
      <p:nvGrpSpPr>
        <p:cNvPr id="1" name="Shape 80"/>
        <p:cNvGrpSpPr/>
        <p:nvPr/>
      </p:nvGrpSpPr>
      <p:grpSpPr>
        <a:xfrm>
          <a:off x="0" y="0"/>
          <a:ext cx="0" cy="0"/>
          <a:chOff x="0" y="0"/>
          <a:chExt cx="0" cy="0"/>
        </a:xfrm>
      </p:grpSpPr>
      <p:sp>
        <p:nvSpPr>
          <p:cNvPr id="81" name="Google Shape;81;p28"/>
          <p:cNvSpPr txBox="1">
            <a:spLocks noGrp="1"/>
          </p:cNvSpPr>
          <p:nvPr>
            <p:ph type="title"/>
          </p:nvPr>
        </p:nvSpPr>
        <p:spPr>
          <a:xfrm rot="5400000">
            <a:off x="7334251" y="2152650"/>
            <a:ext cx="5410200" cy="2628900"/>
          </a:xfrm>
          <a:prstGeom prst="rect">
            <a:avLst/>
          </a:prstGeom>
          <a:noFill/>
          <a:ln>
            <a:noFill/>
          </a:ln>
        </p:spPr>
        <p:txBody>
          <a:bodyPr spcFirstLastPara="1" wrap="square" lIns="45700" tIns="91425" rIns="45700" bIns="91425"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8"/>
          <p:cNvSpPr txBox="1">
            <a:spLocks noGrp="1"/>
          </p:cNvSpPr>
          <p:nvPr>
            <p:ph type="body" idx="1"/>
          </p:nvPr>
        </p:nvSpPr>
        <p:spPr>
          <a:xfrm rot="5400000">
            <a:off x="2076451" y="-323850"/>
            <a:ext cx="5410200" cy="75819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3" name="Google Shape;83;p28"/>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8"/>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8"/>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cxnSp>
        <p:nvCxnSpPr>
          <p:cNvPr id="86" name="Google Shape;86;p28"/>
          <p:cNvCxnSpPr/>
          <p:nvPr/>
        </p:nvCxnSpPr>
        <p:spPr>
          <a:xfrm rot="10800000">
            <a:off x="10058400" y="59263"/>
            <a:ext cx="0" cy="91440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Diapositiva titolo" type="title">
  <p:cSld name="TITLE">
    <p:spTree>
      <p:nvGrpSpPr>
        <p:cNvPr id="1" name="Shape 16"/>
        <p:cNvGrpSpPr/>
        <p:nvPr/>
      </p:nvGrpSpPr>
      <p:grpSpPr>
        <a:xfrm>
          <a:off x="0" y="0"/>
          <a:ext cx="0" cy="0"/>
          <a:chOff x="0" y="0"/>
          <a:chExt cx="0" cy="0"/>
        </a:xfrm>
      </p:grpSpPr>
      <p:sp>
        <p:nvSpPr>
          <p:cNvPr id="17" name="Google Shape;17;p19"/>
          <p:cNvSpPr txBox="1">
            <a:spLocks noGrp="1"/>
          </p:cNvSpPr>
          <p:nvPr>
            <p:ph type="ctrTitle"/>
          </p:nvPr>
        </p:nvSpPr>
        <p:spPr>
          <a:xfrm>
            <a:off x="457200" y="4960137"/>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9"/>
          <p:cNvSpPr txBox="1">
            <a:spLocks noGrp="1"/>
          </p:cNvSpPr>
          <p:nvPr>
            <p:ph type="subTitle" idx="1"/>
          </p:nvPr>
        </p:nvSpPr>
        <p:spPr>
          <a:xfrm>
            <a:off x="8610600" y="4960137"/>
            <a:ext cx="3200400" cy="146304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800"/>
              <a:buNone/>
              <a:defRPr sz="1800">
                <a:solidFill>
                  <a:srgbClr val="0C0C0C"/>
                </a:solidFill>
              </a:defRPr>
            </a:lvl1pPr>
            <a:lvl2pPr lvl="1" algn="ctr">
              <a:lnSpc>
                <a:spcPct val="90000"/>
              </a:lnSpc>
              <a:spcBef>
                <a:spcPts val="200"/>
              </a:spcBef>
              <a:spcAft>
                <a:spcPts val="0"/>
              </a:spcAft>
              <a:buSzPts val="1800"/>
              <a:buNone/>
              <a:defRPr sz="18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800"/>
              <a:buNone/>
              <a:defRPr sz="1800"/>
            </a:lvl4pPr>
            <a:lvl5pPr lvl="4" algn="ctr">
              <a:lnSpc>
                <a:spcPct val="90000"/>
              </a:lnSpc>
              <a:spcBef>
                <a:spcPts val="400"/>
              </a:spcBef>
              <a:spcAft>
                <a:spcPts val="0"/>
              </a:spcAft>
              <a:buSzPts val="1800"/>
              <a:buNone/>
              <a:defRPr sz="1800"/>
            </a:lvl5pPr>
            <a:lvl6pPr lvl="5" algn="ctr">
              <a:lnSpc>
                <a:spcPct val="90000"/>
              </a:lnSpc>
              <a:spcBef>
                <a:spcPts val="400"/>
              </a:spcBef>
              <a:spcAft>
                <a:spcPts val="0"/>
              </a:spcAft>
              <a:buSzPts val="1800"/>
              <a:buNone/>
              <a:defRPr sz="1800"/>
            </a:lvl6pPr>
            <a:lvl7pPr lvl="6" algn="ctr">
              <a:lnSpc>
                <a:spcPct val="90000"/>
              </a:lnSpc>
              <a:spcBef>
                <a:spcPts val="400"/>
              </a:spcBef>
              <a:spcAft>
                <a:spcPts val="0"/>
              </a:spcAft>
              <a:buSzPts val="1800"/>
              <a:buNone/>
              <a:defRPr sz="1800"/>
            </a:lvl7pPr>
            <a:lvl8pPr lvl="7" algn="ctr">
              <a:lnSpc>
                <a:spcPct val="90000"/>
              </a:lnSpc>
              <a:spcBef>
                <a:spcPts val="4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sp>
        <p:nvSpPr>
          <p:cNvPr id="19" name="Google Shape;19;p19"/>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9"/>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9"/>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cxnSp>
        <p:nvCxnSpPr>
          <p:cNvPr id="22" name="Google Shape;22;p19"/>
          <p:cNvCxnSpPr/>
          <p:nvPr/>
        </p:nvCxnSpPr>
        <p:spPr>
          <a:xfrm rot="10800000">
            <a:off x="8386842" y="5264106"/>
            <a:ext cx="0" cy="914400"/>
          </a:xfrm>
          <a:prstGeom prst="straightConnector1">
            <a:avLst/>
          </a:prstGeom>
          <a:noFill/>
          <a:ln w="19050" cap="flat" cmpd="sng">
            <a:solidFill>
              <a:schemeClr val="accent1"/>
            </a:solidFill>
            <a:prstDash val="solid"/>
            <a:round/>
            <a:headEnd type="none" w="sm" len="sm"/>
            <a:tailEnd type="none" w="sm" len="sm"/>
          </a:ln>
        </p:spPr>
      </p:cxnSp>
      <p:sp>
        <p:nvSpPr>
          <p:cNvPr id="23" name="Google Shape;23;p19"/>
          <p:cNvSpPr/>
          <p:nvPr/>
        </p:nvSpPr>
        <p:spPr>
          <a:xfrm>
            <a:off x="0" y="0"/>
            <a:ext cx="12192000" cy="4572001"/>
          </a:xfrm>
          <a:prstGeom prst="rect">
            <a:avLst/>
          </a:prstGeom>
          <a:blipFill rotWithShape="1">
            <a:blip r:embed="rId2">
              <a:alphaModFix/>
            </a:blip>
            <a:tile tx="-133350" ty="-6350" sx="50000" sy="50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4"/>
        <p:cNvGrpSpPr/>
        <p:nvPr/>
      </p:nvGrpSpPr>
      <p:grpSpPr>
        <a:xfrm>
          <a:off x="0" y="0"/>
          <a:ext cx="0" cy="0"/>
          <a:chOff x="0" y="0"/>
          <a:chExt cx="0" cy="0"/>
        </a:xfrm>
      </p:grpSpPr>
      <p:sp>
        <p:nvSpPr>
          <p:cNvPr id="25" name="Google Shape;25;p20"/>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0"/>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7" name="Google Shape;27;p20"/>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0"/>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0"/>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Intestazione sezione" type="secHead">
  <p:cSld name="SECTION_HEADER">
    <p:spTree>
      <p:nvGrpSpPr>
        <p:cNvPr id="1" name="Shape 30"/>
        <p:cNvGrpSpPr/>
        <p:nvPr/>
      </p:nvGrpSpPr>
      <p:grpSpPr>
        <a:xfrm>
          <a:off x="0" y="0"/>
          <a:ext cx="0" cy="0"/>
          <a:chOff x="0" y="0"/>
          <a:chExt cx="0" cy="0"/>
        </a:xfrm>
      </p:grpSpPr>
      <p:sp>
        <p:nvSpPr>
          <p:cNvPr id="31" name="Google Shape;31;p21"/>
          <p:cNvSpPr txBox="1">
            <a:spLocks noGrp="1"/>
          </p:cNvSpPr>
          <p:nvPr>
            <p:ph type="title"/>
          </p:nvPr>
        </p:nvSpPr>
        <p:spPr>
          <a:xfrm>
            <a:off x="457200" y="4960137"/>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5000"/>
              <a:buFont typeface="Twentieth Century"/>
              <a:buNone/>
              <a:defRPr sz="5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21"/>
          <p:cNvSpPr txBox="1">
            <a:spLocks noGrp="1"/>
          </p:cNvSpPr>
          <p:nvPr>
            <p:ph type="body" idx="1"/>
          </p:nvPr>
        </p:nvSpPr>
        <p:spPr>
          <a:xfrm>
            <a:off x="8610600" y="4960137"/>
            <a:ext cx="32004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800"/>
              <a:buNone/>
              <a:defRPr sz="1800">
                <a:solidFill>
                  <a:srgbClr val="0C0C0C"/>
                </a:solidFill>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3" name="Google Shape;33;p21"/>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1"/>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1"/>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cxnSp>
        <p:nvCxnSpPr>
          <p:cNvPr id="36" name="Google Shape;36;p21"/>
          <p:cNvCxnSpPr/>
          <p:nvPr/>
        </p:nvCxnSpPr>
        <p:spPr>
          <a:xfrm rot="10800000">
            <a:off x="8386842" y="5264106"/>
            <a:ext cx="0" cy="914400"/>
          </a:xfrm>
          <a:prstGeom prst="straightConnector1">
            <a:avLst/>
          </a:prstGeom>
          <a:noFill/>
          <a:ln w="19050" cap="flat" cmpd="sng">
            <a:solidFill>
              <a:schemeClr val="accent3"/>
            </a:solidFill>
            <a:prstDash val="solid"/>
            <a:round/>
            <a:headEnd type="none" w="sm" len="sm"/>
            <a:tailEnd type="none" w="sm" len="sm"/>
          </a:ln>
        </p:spPr>
      </p:cxnSp>
      <p:sp>
        <p:nvSpPr>
          <p:cNvPr id="37" name="Google Shape;37;p21"/>
          <p:cNvSpPr/>
          <p:nvPr/>
        </p:nvSpPr>
        <p:spPr>
          <a:xfrm>
            <a:off x="0" y="-1"/>
            <a:ext cx="12192000" cy="4572000"/>
          </a:xfrm>
          <a:prstGeom prst="rect">
            <a:avLst/>
          </a:prstGeom>
          <a:blipFill rotWithShape="1">
            <a:blip r:embed="rId2">
              <a:alphaModFix/>
            </a:blip>
            <a:tile tx="-133350" ty="-6350" sx="50000" sy="50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8"/>
        <p:cNvGrpSpPr/>
        <p:nvPr/>
      </p:nvGrpSpPr>
      <p:grpSpPr>
        <a:xfrm>
          <a:off x="0" y="0"/>
          <a:ext cx="0" cy="0"/>
          <a:chOff x="0" y="0"/>
          <a:chExt cx="0" cy="0"/>
        </a:xfrm>
      </p:grpSpPr>
      <p:sp>
        <p:nvSpPr>
          <p:cNvPr id="39" name="Google Shape;39;p22"/>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2"/>
          <p:cNvSpPr txBox="1">
            <a:spLocks noGrp="1"/>
          </p:cNvSpPr>
          <p:nvPr>
            <p:ph type="body" idx="1"/>
          </p:nvPr>
        </p:nvSpPr>
        <p:spPr>
          <a:xfrm>
            <a:off x="1024127" y="2286000"/>
            <a:ext cx="475488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1" name="Google Shape;41;p22"/>
          <p:cNvSpPr txBox="1">
            <a:spLocks noGrp="1"/>
          </p:cNvSpPr>
          <p:nvPr>
            <p:ph type="body" idx="2"/>
          </p:nvPr>
        </p:nvSpPr>
        <p:spPr>
          <a:xfrm>
            <a:off x="5989320" y="2286000"/>
            <a:ext cx="475488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2" name="Google Shape;42;p22"/>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2"/>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5"/>
        <p:cNvGrpSpPr/>
        <p:nvPr/>
      </p:nvGrpSpPr>
      <p:grpSpPr>
        <a:xfrm>
          <a:off x="0" y="0"/>
          <a:ext cx="0" cy="0"/>
          <a:chOff x="0" y="0"/>
          <a:chExt cx="0" cy="0"/>
        </a:xfrm>
      </p:grpSpPr>
      <p:sp>
        <p:nvSpPr>
          <p:cNvPr id="46" name="Google Shape;46;p23"/>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3"/>
          <p:cNvSpPr txBox="1">
            <a:spLocks noGrp="1"/>
          </p:cNvSpPr>
          <p:nvPr>
            <p:ph type="body" idx="1"/>
          </p:nvPr>
        </p:nvSpPr>
        <p:spPr>
          <a:xfrm>
            <a:off x="1024128" y="2179636"/>
            <a:ext cx="475488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300"/>
              <a:buNone/>
              <a:defRPr sz="23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8" name="Google Shape;48;p23"/>
          <p:cNvSpPr txBox="1">
            <a:spLocks noGrp="1"/>
          </p:cNvSpPr>
          <p:nvPr>
            <p:ph type="body" idx="2"/>
          </p:nvPr>
        </p:nvSpPr>
        <p:spPr>
          <a:xfrm>
            <a:off x="1024128" y="2967788"/>
            <a:ext cx="475488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9" name="Google Shape;49;p23"/>
          <p:cNvSpPr txBox="1">
            <a:spLocks noGrp="1"/>
          </p:cNvSpPr>
          <p:nvPr>
            <p:ph type="body" idx="3"/>
          </p:nvPr>
        </p:nvSpPr>
        <p:spPr>
          <a:xfrm>
            <a:off x="5990888" y="2179636"/>
            <a:ext cx="475488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300"/>
              <a:buNone/>
              <a:defRPr sz="23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0" name="Google Shape;50;p23"/>
          <p:cNvSpPr txBox="1">
            <a:spLocks noGrp="1"/>
          </p:cNvSpPr>
          <p:nvPr>
            <p:ph type="body" idx="4"/>
          </p:nvPr>
        </p:nvSpPr>
        <p:spPr>
          <a:xfrm>
            <a:off x="5990888" y="2967788"/>
            <a:ext cx="475488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1" name="Google Shape;51;p23"/>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3"/>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3"/>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54"/>
        <p:cNvGrpSpPr/>
        <p:nvPr/>
      </p:nvGrpSpPr>
      <p:grpSpPr>
        <a:xfrm>
          <a:off x="0" y="0"/>
          <a:ext cx="0" cy="0"/>
          <a:chOff x="0" y="0"/>
          <a:chExt cx="0" cy="0"/>
        </a:xfrm>
      </p:grpSpPr>
      <p:sp>
        <p:nvSpPr>
          <p:cNvPr id="55" name="Google Shape;55;p24"/>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4"/>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4"/>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4"/>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9"/>
        <p:cNvGrpSpPr/>
        <p:nvPr/>
      </p:nvGrpSpPr>
      <p:grpSpPr>
        <a:xfrm>
          <a:off x="0" y="0"/>
          <a:ext cx="0" cy="0"/>
          <a:chOff x="0" y="0"/>
          <a:chExt cx="0" cy="0"/>
        </a:xfrm>
      </p:grpSpPr>
      <p:sp>
        <p:nvSpPr>
          <p:cNvPr id="60" name="Google Shape;60;p25"/>
          <p:cNvSpPr txBox="1">
            <a:spLocks noGrp="1"/>
          </p:cNvSpPr>
          <p:nvPr>
            <p:ph type="title"/>
          </p:nvPr>
        </p:nvSpPr>
        <p:spPr>
          <a:xfrm>
            <a:off x="1024128" y="471509"/>
            <a:ext cx="4389120" cy="1737360"/>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4000"/>
              <a:buFont typeface="Twentieth Century"/>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5"/>
          <p:cNvSpPr txBox="1">
            <a:spLocks noGrp="1"/>
          </p:cNvSpPr>
          <p:nvPr>
            <p:ph type="body" idx="1"/>
          </p:nvPr>
        </p:nvSpPr>
        <p:spPr>
          <a:xfrm>
            <a:off x="5715000" y="822960"/>
            <a:ext cx="5678424" cy="5184648"/>
          </a:xfrm>
          <a:prstGeom prst="rect">
            <a:avLst/>
          </a:prstGeom>
          <a:noFill/>
          <a:ln>
            <a:noFill/>
          </a:ln>
        </p:spPr>
        <p:txBody>
          <a:bodyPr spcFirstLastPara="1" wrap="square" lIns="45700" tIns="45700" rIns="45700" bIns="45700" anchor="t" anchorCtr="0">
            <a:normAutofit/>
          </a:bodyPr>
          <a:lstStyle>
            <a:lvl1pPr marL="457200" lvl="0" indent="-381000" algn="l">
              <a:lnSpc>
                <a:spcPct val="90000"/>
              </a:lnSpc>
              <a:spcBef>
                <a:spcPts val="1200"/>
              </a:spcBef>
              <a:spcAft>
                <a:spcPts val="0"/>
              </a:spcAft>
              <a:buSzPts val="2400"/>
              <a:buChar char=" "/>
              <a:defRPr sz="2400"/>
            </a:lvl1pPr>
            <a:lvl2pPr marL="914400" lvl="1" indent="-355600" algn="l">
              <a:lnSpc>
                <a:spcPct val="90000"/>
              </a:lnSpc>
              <a:spcBef>
                <a:spcPts val="200"/>
              </a:spcBef>
              <a:spcAft>
                <a:spcPts val="0"/>
              </a:spcAft>
              <a:buSzPts val="2000"/>
              <a:buChar char="🢝"/>
              <a:defRPr sz="2000"/>
            </a:lvl2pPr>
            <a:lvl3pPr marL="1371600" lvl="2" indent="-330200" algn="l">
              <a:lnSpc>
                <a:spcPct val="90000"/>
              </a:lnSpc>
              <a:spcBef>
                <a:spcPts val="400"/>
              </a:spcBef>
              <a:spcAft>
                <a:spcPts val="0"/>
              </a:spcAft>
              <a:buSzPts val="1600"/>
              <a:buChar char="🢝"/>
              <a:defRPr sz="1600"/>
            </a:lvl3pPr>
            <a:lvl4pPr marL="1828800" lvl="3" indent="-330200" algn="l">
              <a:lnSpc>
                <a:spcPct val="90000"/>
              </a:lnSpc>
              <a:spcBef>
                <a:spcPts val="400"/>
              </a:spcBef>
              <a:spcAft>
                <a:spcPts val="0"/>
              </a:spcAft>
              <a:buSzPts val="1600"/>
              <a:buChar char="🢝"/>
              <a:defRPr sz="1600"/>
            </a:lvl4pPr>
            <a:lvl5pPr marL="2286000" lvl="4" indent="-330200" algn="l">
              <a:lnSpc>
                <a:spcPct val="90000"/>
              </a:lnSpc>
              <a:spcBef>
                <a:spcPts val="400"/>
              </a:spcBef>
              <a:spcAft>
                <a:spcPts val="0"/>
              </a:spcAft>
              <a:buSzPts val="1600"/>
              <a:buChar char="🢝"/>
              <a:defRPr sz="1600"/>
            </a:lvl5pPr>
            <a:lvl6pPr marL="2743200" lvl="5" indent="-330200" algn="l">
              <a:lnSpc>
                <a:spcPct val="90000"/>
              </a:lnSpc>
              <a:spcBef>
                <a:spcPts val="400"/>
              </a:spcBef>
              <a:spcAft>
                <a:spcPts val="0"/>
              </a:spcAft>
              <a:buSzPts val="1600"/>
              <a:buChar char="🢝"/>
              <a:defRPr sz="1600"/>
            </a:lvl6pPr>
            <a:lvl7pPr marL="3200400" lvl="6" indent="-330200" algn="l">
              <a:lnSpc>
                <a:spcPct val="90000"/>
              </a:lnSpc>
              <a:spcBef>
                <a:spcPts val="400"/>
              </a:spcBef>
              <a:spcAft>
                <a:spcPts val="0"/>
              </a:spcAft>
              <a:buSzPts val="1600"/>
              <a:buChar char="🢝"/>
              <a:defRPr sz="1600"/>
            </a:lvl7pPr>
            <a:lvl8pPr marL="3657600" lvl="7" indent="-330200" algn="l">
              <a:lnSpc>
                <a:spcPct val="90000"/>
              </a:lnSpc>
              <a:spcBef>
                <a:spcPts val="400"/>
              </a:spcBef>
              <a:spcAft>
                <a:spcPts val="0"/>
              </a:spcAft>
              <a:buSzPts val="1600"/>
              <a:buChar char="🢝"/>
              <a:defRPr sz="1600"/>
            </a:lvl8pPr>
            <a:lvl9pPr marL="4114800" lvl="8" indent="-330200" algn="l">
              <a:lnSpc>
                <a:spcPct val="90000"/>
              </a:lnSpc>
              <a:spcBef>
                <a:spcPts val="400"/>
              </a:spcBef>
              <a:spcAft>
                <a:spcPts val="400"/>
              </a:spcAft>
              <a:buSzPts val="1600"/>
              <a:buChar char="🢝"/>
              <a:defRPr sz="1600"/>
            </a:lvl9pPr>
          </a:lstStyle>
          <a:p>
            <a:endParaRPr/>
          </a:p>
        </p:txBody>
      </p:sp>
      <p:sp>
        <p:nvSpPr>
          <p:cNvPr id="62" name="Google Shape;62;p25"/>
          <p:cNvSpPr txBox="1">
            <a:spLocks noGrp="1"/>
          </p:cNvSpPr>
          <p:nvPr>
            <p:ph type="body" idx="2"/>
          </p:nvPr>
        </p:nvSpPr>
        <p:spPr>
          <a:xfrm>
            <a:off x="1024128" y="2257506"/>
            <a:ext cx="4389120" cy="3762294"/>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600"/>
              </a:spcBef>
              <a:spcAft>
                <a:spcPts val="0"/>
              </a:spcAft>
              <a:buSzPts val="1600"/>
              <a:buNone/>
              <a:defRPr sz="1600"/>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3" name="Google Shape;63;p25"/>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5"/>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5"/>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Immagine con didascalia" type="picTx">
  <p:cSld name="PICTURE_WITH_CAPTION_TEXT">
    <p:spTree>
      <p:nvGrpSpPr>
        <p:cNvPr id="1" name="Shape 66"/>
        <p:cNvGrpSpPr/>
        <p:nvPr/>
      </p:nvGrpSpPr>
      <p:grpSpPr>
        <a:xfrm>
          <a:off x="0" y="0"/>
          <a:ext cx="0" cy="0"/>
          <a:chOff x="0" y="0"/>
          <a:chExt cx="0" cy="0"/>
        </a:xfrm>
      </p:grpSpPr>
      <p:sp>
        <p:nvSpPr>
          <p:cNvPr id="67" name="Google Shape;67;p26"/>
          <p:cNvSpPr txBox="1">
            <a:spLocks noGrp="1"/>
          </p:cNvSpPr>
          <p:nvPr>
            <p:ph type="title"/>
          </p:nvPr>
        </p:nvSpPr>
        <p:spPr>
          <a:xfrm>
            <a:off x="457200" y="4960138"/>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26"/>
          <p:cNvSpPr>
            <a:spLocks noGrp="1"/>
          </p:cNvSpPr>
          <p:nvPr>
            <p:ph type="pic" idx="2"/>
          </p:nvPr>
        </p:nvSpPr>
        <p:spPr>
          <a:xfrm>
            <a:off x="0" y="-1"/>
            <a:ext cx="12188952" cy="4572000"/>
          </a:xfrm>
          <a:prstGeom prst="rect">
            <a:avLst/>
          </a:prstGeom>
          <a:solidFill>
            <a:srgbClr val="C1DF87"/>
          </a:solidFill>
          <a:ln>
            <a:noFill/>
          </a:ln>
        </p:spPr>
      </p:sp>
      <p:sp>
        <p:nvSpPr>
          <p:cNvPr id="69" name="Google Shape;69;p26"/>
          <p:cNvSpPr txBox="1">
            <a:spLocks noGrp="1"/>
          </p:cNvSpPr>
          <p:nvPr>
            <p:ph type="body" idx="1"/>
          </p:nvPr>
        </p:nvSpPr>
        <p:spPr>
          <a:xfrm>
            <a:off x="8610600" y="4960138"/>
            <a:ext cx="32004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800"/>
              <a:buNone/>
              <a:defRPr sz="1800">
                <a:solidFill>
                  <a:srgbClr val="0C0C0C"/>
                </a:solidFill>
              </a:defRPr>
            </a:lvl1pPr>
            <a:lvl2pPr marL="914400" lvl="1" indent="-228600" algn="l">
              <a:lnSpc>
                <a:spcPct val="90000"/>
              </a:lnSpc>
              <a:spcBef>
                <a:spcPts val="200"/>
              </a:spcBef>
              <a:spcAft>
                <a:spcPts val="0"/>
              </a:spcAft>
              <a:buSzPts val="1400"/>
              <a:buNone/>
              <a:defRPr sz="1400"/>
            </a:lvl2pPr>
            <a:lvl3pPr marL="1371600" lvl="2" indent="-228600" algn="l">
              <a:lnSpc>
                <a:spcPct val="90000"/>
              </a:lnSpc>
              <a:spcBef>
                <a:spcPts val="400"/>
              </a:spcBef>
              <a:spcAft>
                <a:spcPts val="0"/>
              </a:spcAft>
              <a:buSzPts val="1200"/>
              <a:buNone/>
              <a:defRPr sz="1200"/>
            </a:lvl3pPr>
            <a:lvl4pPr marL="1828800" lvl="3" indent="-228600" algn="l">
              <a:lnSpc>
                <a:spcPct val="90000"/>
              </a:lnSpc>
              <a:spcBef>
                <a:spcPts val="400"/>
              </a:spcBef>
              <a:spcAft>
                <a:spcPts val="0"/>
              </a:spcAft>
              <a:buSzPts val="1000"/>
              <a:buNone/>
              <a:defRPr sz="1000"/>
            </a:lvl4pPr>
            <a:lvl5pPr marL="2286000" lvl="4" indent="-228600" algn="l">
              <a:lnSpc>
                <a:spcPct val="90000"/>
              </a:lnSpc>
              <a:spcBef>
                <a:spcPts val="400"/>
              </a:spcBef>
              <a:spcAft>
                <a:spcPts val="0"/>
              </a:spcAft>
              <a:buSzPts val="1000"/>
              <a:buNone/>
              <a:defRPr sz="1000"/>
            </a:lvl5pPr>
            <a:lvl6pPr marL="2743200" lvl="5" indent="-228600" algn="l">
              <a:lnSpc>
                <a:spcPct val="90000"/>
              </a:lnSpc>
              <a:spcBef>
                <a:spcPts val="400"/>
              </a:spcBef>
              <a:spcAft>
                <a:spcPts val="0"/>
              </a:spcAft>
              <a:buSzPts val="1000"/>
              <a:buNone/>
              <a:defRPr sz="1000"/>
            </a:lvl6pPr>
            <a:lvl7pPr marL="3200400" lvl="6" indent="-228600" algn="l">
              <a:lnSpc>
                <a:spcPct val="90000"/>
              </a:lnSpc>
              <a:spcBef>
                <a:spcPts val="400"/>
              </a:spcBef>
              <a:spcAft>
                <a:spcPts val="0"/>
              </a:spcAft>
              <a:buSzPts val="1000"/>
              <a:buNone/>
              <a:defRPr sz="1000"/>
            </a:lvl7pPr>
            <a:lvl8pPr marL="3657600" lvl="7" indent="-228600" algn="l">
              <a:lnSpc>
                <a:spcPct val="90000"/>
              </a:lnSpc>
              <a:spcBef>
                <a:spcPts val="400"/>
              </a:spcBef>
              <a:spcAft>
                <a:spcPts val="0"/>
              </a:spcAft>
              <a:buSzPts val="1000"/>
              <a:buNone/>
              <a:defRPr sz="1000"/>
            </a:lvl8pPr>
            <a:lvl9pPr marL="4114800" lvl="8" indent="-228600" algn="l">
              <a:lnSpc>
                <a:spcPct val="90000"/>
              </a:lnSpc>
              <a:spcBef>
                <a:spcPts val="400"/>
              </a:spcBef>
              <a:spcAft>
                <a:spcPts val="400"/>
              </a:spcAft>
              <a:buSzPts val="1000"/>
              <a:buNone/>
              <a:defRPr sz="1000"/>
            </a:lvl9pPr>
          </a:lstStyle>
          <a:p>
            <a:endParaRPr/>
          </a:p>
        </p:txBody>
      </p:sp>
      <p:sp>
        <p:nvSpPr>
          <p:cNvPr id="70" name="Google Shape;70;p26"/>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6"/>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6"/>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it-IT"/>
              <a:t>‹#›</a:t>
            </a:fld>
            <a:endParaRPr/>
          </a:p>
        </p:txBody>
      </p:sp>
      <p:cxnSp>
        <p:nvCxnSpPr>
          <p:cNvPr id="73" name="Google Shape;73;p26"/>
          <p:cNvCxnSpPr/>
          <p:nvPr/>
        </p:nvCxnSpPr>
        <p:spPr>
          <a:xfrm rot="10800000">
            <a:off x="8386843" y="5264106"/>
            <a:ext cx="0" cy="91440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Clr>
                <a:srgbClr val="0C0C0C"/>
              </a:buClr>
              <a:buSzPts val="5000"/>
              <a:buFont typeface="Twentieth Century"/>
              <a:buNone/>
              <a:defRPr sz="5000" b="0" i="0" u="none" strike="noStrike" cap="none">
                <a:solidFill>
                  <a:srgbClr val="0C0C0C"/>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7"/>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lvl1pPr marL="457200" marR="0" lvl="0" indent="-368300" algn="l" rtl="0">
              <a:lnSpc>
                <a:spcPct val="90000"/>
              </a:lnSpc>
              <a:spcBef>
                <a:spcPts val="1200"/>
              </a:spcBef>
              <a:spcAft>
                <a:spcPts val="0"/>
              </a:spcAft>
              <a:buClr>
                <a:schemeClr val="accent1"/>
              </a:buClr>
              <a:buSzPts val="2200"/>
              <a:buFont typeface="Twentieth Century"/>
              <a:buChar char=" "/>
              <a:defRPr sz="2200" b="0" i="0" u="none" strike="noStrike" cap="none">
                <a:solidFill>
                  <a:schemeClr val="dk1"/>
                </a:solidFill>
                <a:latin typeface="Twentieth Century"/>
                <a:ea typeface="Twentieth Century"/>
                <a:cs typeface="Twentieth Century"/>
                <a:sym typeface="Twentieth Century"/>
              </a:defRPr>
            </a:lvl1pPr>
            <a:lvl2pPr marL="914400" marR="0" lvl="1" indent="-342900" algn="l" rtl="0">
              <a:lnSpc>
                <a:spcPct val="90000"/>
              </a:lnSpc>
              <a:spcBef>
                <a:spcPts val="200"/>
              </a:spcBef>
              <a:spcAft>
                <a:spcPts val="0"/>
              </a:spcAft>
              <a:buClr>
                <a:schemeClr val="accent1"/>
              </a:buClr>
              <a:buSzPts val="1800"/>
              <a:buFont typeface="Noto Sans Symbols"/>
              <a:buChar char="🢝"/>
              <a:defRPr sz="1800" b="0" i="0" u="none" strike="noStrike" cap="none">
                <a:solidFill>
                  <a:schemeClr val="dk1"/>
                </a:solidFill>
                <a:latin typeface="Twentieth Century"/>
                <a:ea typeface="Twentieth Century"/>
                <a:cs typeface="Twentieth Century"/>
                <a:sym typeface="Twentieth Century"/>
              </a:defRPr>
            </a:lvl2pPr>
            <a:lvl3pPr marL="1371600" marR="0" lvl="2"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3pPr>
            <a:lvl4pPr marL="1828800" marR="0" lvl="3"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4pPr>
            <a:lvl5pPr marL="2286000" marR="0" lvl="4"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5pPr>
            <a:lvl6pPr marL="2743200" marR="0" lvl="5"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6pPr>
            <a:lvl7pPr marL="3200400" marR="0" lvl="6"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7pPr>
            <a:lvl8pPr marL="3657600" marR="0" lvl="7" indent="-317500" algn="l" rtl="0">
              <a:lnSpc>
                <a:spcPct val="90000"/>
              </a:lnSpc>
              <a:spcBef>
                <a:spcPts val="400"/>
              </a:spcBef>
              <a:spcAft>
                <a:spcPts val="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8pPr>
            <a:lvl9pPr marL="4114800" marR="0" lvl="8" indent="-317500" algn="l" rtl="0">
              <a:lnSpc>
                <a:spcPct val="90000"/>
              </a:lnSpc>
              <a:spcBef>
                <a:spcPts val="400"/>
              </a:spcBef>
              <a:spcAft>
                <a:spcPts val="400"/>
              </a:spcAft>
              <a:buClr>
                <a:schemeClr val="accent1"/>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 name="Google Shape;8;p17"/>
          <p:cNvSpPr txBox="1">
            <a:spLocks noGrp="1"/>
          </p:cNvSpPr>
          <p:nvPr>
            <p:ph type="dt" idx="10"/>
          </p:nvPr>
        </p:nvSpPr>
        <p:spPr>
          <a:xfrm>
            <a:off x="1024129" y="6470704"/>
            <a:ext cx="2154143" cy="27432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9" name="Google Shape;9;p17"/>
          <p:cNvSpPr txBox="1">
            <a:spLocks noGrp="1"/>
          </p:cNvSpPr>
          <p:nvPr>
            <p:ph type="ftr" idx="11"/>
          </p:nvPr>
        </p:nvSpPr>
        <p:spPr>
          <a:xfrm>
            <a:off x="4842932" y="6470704"/>
            <a:ext cx="5901459" cy="27432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 name="Google Shape;10;p17"/>
          <p:cNvSpPr txBox="1">
            <a:spLocks noGrp="1"/>
          </p:cNvSpPr>
          <p:nvPr>
            <p:ph type="sldNum" idx="12"/>
          </p:nvPr>
        </p:nvSpPr>
        <p:spPr>
          <a:xfrm>
            <a:off x="10837333" y="6470704"/>
            <a:ext cx="973667" cy="274320"/>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1pPr>
            <a:lvl2pPr marL="0" marR="0" lvl="1"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2pPr>
            <a:lvl3pPr marL="0" marR="0" lvl="2"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3pPr>
            <a:lvl4pPr marL="0" marR="0" lvl="3"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4pPr>
            <a:lvl5pPr marL="0" marR="0" lvl="4"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5pPr>
            <a:lvl6pPr marL="0" marR="0" lvl="5"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6pPr>
            <a:lvl7pPr marL="0" marR="0" lvl="6"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7pPr>
            <a:lvl8pPr marL="0" marR="0" lvl="7"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8pPr>
            <a:lvl9pPr marL="0" marR="0" lvl="8"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it-IT"/>
              <a:t>‹#›</a:t>
            </a:fld>
            <a:endParaRPr/>
          </a:p>
        </p:txBody>
      </p:sp>
      <p:cxnSp>
        <p:nvCxnSpPr>
          <p:cNvPr id="11" name="Google Shape;11;p17"/>
          <p:cNvCxnSpPr/>
          <p:nvPr/>
        </p:nvCxnSpPr>
        <p:spPr>
          <a:xfrm rot="10800000">
            <a:off x="762000" y="826324"/>
            <a:ext cx="0" cy="914400"/>
          </a:xfrm>
          <a:prstGeom prst="straightConnector1">
            <a:avLst/>
          </a:prstGeom>
          <a:noFill/>
          <a:ln w="19050" cap="flat" cmpd="sng">
            <a:solidFill>
              <a:schemeClr val="accent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ctrTitle"/>
          </p:nvPr>
        </p:nvSpPr>
        <p:spPr>
          <a:xfrm>
            <a:off x="174171" y="4841966"/>
            <a:ext cx="7680960" cy="1581211"/>
          </a:xfrm>
          <a:prstGeom prst="rect">
            <a:avLst/>
          </a:prstGeom>
          <a:noFill/>
          <a:ln>
            <a:noFill/>
          </a:ln>
        </p:spPr>
        <p:txBody>
          <a:bodyPr spcFirstLastPara="1" wrap="square" lIns="91425" tIns="45700" rIns="91425" bIns="45700" anchor="ctr" anchorCtr="0">
            <a:normAutofit fontScale="90000"/>
          </a:bodyPr>
          <a:lstStyle/>
          <a:p>
            <a:pPr marL="0" lvl="0" indent="0" algn="r" rtl="0">
              <a:lnSpc>
                <a:spcPct val="80000"/>
              </a:lnSpc>
              <a:spcBef>
                <a:spcPts val="0"/>
              </a:spcBef>
              <a:spcAft>
                <a:spcPts val="0"/>
              </a:spcAft>
              <a:buClr>
                <a:srgbClr val="0C0C0C"/>
              </a:buClr>
              <a:buSzPts val="5000"/>
              <a:buFont typeface="Twentieth Century"/>
              <a:buNone/>
            </a:pPr>
            <a:r>
              <a:rPr lang="it-IT"/>
              <a:t>PROGETTO ERASMUS+ KA220</a:t>
            </a:r>
            <a:br>
              <a:rPr lang="it-IT"/>
            </a:br>
            <a:r>
              <a:rPr lang="it-IT"/>
              <a:t>DANCECARE</a:t>
            </a:r>
            <a:endParaRPr/>
          </a:p>
        </p:txBody>
      </p:sp>
      <p:sp>
        <p:nvSpPr>
          <p:cNvPr id="92" name="Google Shape;92;p2"/>
          <p:cNvSpPr txBox="1">
            <a:spLocks noGrp="1"/>
          </p:cNvSpPr>
          <p:nvPr>
            <p:ph type="subTitle" idx="1"/>
          </p:nvPr>
        </p:nvSpPr>
        <p:spPr>
          <a:xfrm>
            <a:off x="8412481" y="4624250"/>
            <a:ext cx="3675016" cy="2133601"/>
          </a:xfrm>
          <a:prstGeom prst="rect">
            <a:avLst/>
          </a:prstGeom>
          <a:noFill/>
          <a:ln>
            <a:noFill/>
          </a:ln>
        </p:spPr>
        <p:txBody>
          <a:bodyPr spcFirstLastPara="1" wrap="square" lIns="91425" tIns="45700" rIns="91425" bIns="45700" anchor="ctr" anchorCtr="0">
            <a:normAutofit fontScale="92500"/>
          </a:bodyPr>
          <a:lstStyle/>
          <a:p>
            <a:pPr marL="0" lvl="0" indent="0" algn="l" rtl="0">
              <a:lnSpc>
                <a:spcPct val="100000"/>
              </a:lnSpc>
              <a:spcBef>
                <a:spcPts val="0"/>
              </a:spcBef>
              <a:spcAft>
                <a:spcPts val="0"/>
              </a:spcAft>
              <a:buSzPts val="2400"/>
              <a:buNone/>
            </a:pPr>
            <a:r>
              <a:rPr lang="it-IT" sz="2400" b="1"/>
              <a:t>Dance Movement Therapy and Conscious Movement as innovative tools in emotional education and support for long-term caregivers.</a:t>
            </a:r>
            <a:endParaRPr sz="24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1"/>
          <p:cNvSpPr txBox="1">
            <a:spLocks noGrp="1"/>
          </p:cNvSpPr>
          <p:nvPr>
            <p:ph type="title"/>
          </p:nvPr>
        </p:nvSpPr>
        <p:spPr>
          <a:xfrm>
            <a:off x="1024128" y="853440"/>
            <a:ext cx="9720072" cy="89698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80000"/>
              </a:lnSpc>
              <a:spcBef>
                <a:spcPts val="0"/>
              </a:spcBef>
              <a:spcAft>
                <a:spcPts val="0"/>
              </a:spcAft>
              <a:buClr>
                <a:srgbClr val="0C0C0C"/>
              </a:buClr>
              <a:buSzPct val="100000"/>
              <a:buFont typeface="Twentieth Century"/>
              <a:buNone/>
            </a:pPr>
            <a:r>
              <a:rPr lang="it-IT"/>
              <a:t>TASK2.1 – ON-LINE SEARCH ON LTC CARERS NEEDS AND SOFT SKILLS TO BE DEVELOPED</a:t>
            </a:r>
            <a:endParaRPr/>
          </a:p>
        </p:txBody>
      </p:sp>
      <p:sp>
        <p:nvSpPr>
          <p:cNvPr id="176" name="Google Shape;176;p11"/>
          <p:cNvSpPr/>
          <p:nvPr/>
        </p:nvSpPr>
        <p:spPr>
          <a:xfrm>
            <a:off x="731520" y="1837509"/>
            <a:ext cx="5399314" cy="984069"/>
          </a:xfrm>
          <a:prstGeom prst="rightArrow">
            <a:avLst>
              <a:gd name="adj1" fmla="val 50000"/>
              <a:gd name="adj2" fmla="val 50000"/>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wentieth Century"/>
              <a:ea typeface="Twentieth Century"/>
              <a:cs typeface="Twentieth Century"/>
              <a:sym typeface="Twentieth Century"/>
            </a:endParaRPr>
          </a:p>
        </p:txBody>
      </p:sp>
      <p:sp>
        <p:nvSpPr>
          <p:cNvPr id="177" name="Google Shape;177;p11"/>
          <p:cNvSpPr txBox="1">
            <a:spLocks noGrp="1"/>
          </p:cNvSpPr>
          <p:nvPr>
            <p:ph type="body" idx="1"/>
          </p:nvPr>
        </p:nvSpPr>
        <p:spPr>
          <a:xfrm>
            <a:off x="731520" y="2107474"/>
            <a:ext cx="10624457" cy="4476206"/>
          </a:xfrm>
          <a:prstGeom prst="rect">
            <a:avLst/>
          </a:prstGeom>
          <a:noFill/>
          <a:ln>
            <a:noFill/>
          </a:ln>
        </p:spPr>
        <p:txBody>
          <a:bodyPr spcFirstLastPara="1" wrap="square" lIns="45700" tIns="45700" rIns="45700" bIns="45700" anchor="t" anchorCtr="0">
            <a:normAutofit/>
          </a:bodyPr>
          <a:lstStyle/>
          <a:p>
            <a:pPr marL="0" lvl="0" indent="0" algn="l" rtl="0">
              <a:lnSpc>
                <a:spcPct val="90000"/>
              </a:lnSpc>
              <a:spcBef>
                <a:spcPts val="0"/>
              </a:spcBef>
              <a:spcAft>
                <a:spcPts val="0"/>
              </a:spcAft>
              <a:buSzPts val="2200"/>
              <a:buNone/>
            </a:pPr>
            <a:r>
              <a:rPr lang="it-IT"/>
              <a:t>TIME FRAME: from now to 15 march 2024</a:t>
            </a:r>
            <a:endParaRPr/>
          </a:p>
          <a:p>
            <a:pPr marL="0" lvl="0" indent="0" algn="l" rtl="0">
              <a:lnSpc>
                <a:spcPct val="90000"/>
              </a:lnSpc>
              <a:spcBef>
                <a:spcPts val="1400"/>
              </a:spcBef>
              <a:spcAft>
                <a:spcPts val="0"/>
              </a:spcAft>
              <a:buSzPts val="2200"/>
              <a:buNone/>
            </a:pPr>
            <a:endParaRPr/>
          </a:p>
          <a:p>
            <a:pPr marL="0" lvl="0" indent="0" algn="l" rtl="0">
              <a:lnSpc>
                <a:spcPct val="90000"/>
              </a:lnSpc>
              <a:spcBef>
                <a:spcPts val="1400"/>
              </a:spcBef>
              <a:spcAft>
                <a:spcPts val="0"/>
              </a:spcAft>
              <a:buSzPts val="2200"/>
              <a:buNone/>
            </a:pPr>
            <a:r>
              <a:rPr lang="it-IT" u="sng"/>
              <a:t>Responsible Partner</a:t>
            </a:r>
            <a:r>
              <a:rPr lang="it-IT"/>
              <a:t>: Aktios, Polibienestar + all</a:t>
            </a:r>
            <a:endParaRPr/>
          </a:p>
          <a:p>
            <a:pPr marL="0" lvl="0" indent="0" algn="l" rtl="0">
              <a:lnSpc>
                <a:spcPct val="90000"/>
              </a:lnSpc>
              <a:spcBef>
                <a:spcPts val="1400"/>
              </a:spcBef>
              <a:spcAft>
                <a:spcPts val="0"/>
              </a:spcAft>
              <a:buSzPts val="2200"/>
              <a:buNone/>
            </a:pPr>
            <a:r>
              <a:rPr lang="it-IT"/>
              <a:t>EXPECTED RESULT: identify 5 soft skills to be developed trough DanceCARE program and write a </a:t>
            </a:r>
            <a:r>
              <a:rPr lang="it-IT" u="sng"/>
              <a:t>short report</a:t>
            </a:r>
            <a:endParaRPr/>
          </a:p>
          <a:p>
            <a:pPr marL="0" lvl="0" indent="0" algn="l" rtl="0">
              <a:lnSpc>
                <a:spcPct val="90000"/>
              </a:lnSpc>
              <a:spcBef>
                <a:spcPts val="1400"/>
              </a:spcBef>
              <a:spcAft>
                <a:spcPts val="0"/>
              </a:spcAft>
              <a:buSzPts val="2200"/>
              <a:buNone/>
            </a:pPr>
            <a:r>
              <a:rPr lang="it-IT"/>
              <a:t>+ Writing a </a:t>
            </a:r>
            <a:r>
              <a:rPr lang="it-IT" b="1"/>
              <a:t>Quality Plan (QP) </a:t>
            </a:r>
            <a:r>
              <a:rPr lang="it-IT"/>
              <a:t>to be shared in the Kick-off meeting (KOM)</a:t>
            </a:r>
            <a:endParaRPr/>
          </a:p>
          <a:p>
            <a:pPr marL="0" lvl="0" indent="0" algn="l" rtl="0">
              <a:lnSpc>
                <a:spcPct val="90000"/>
              </a:lnSpc>
              <a:spcBef>
                <a:spcPts val="1400"/>
              </a:spcBef>
              <a:spcAft>
                <a:spcPts val="0"/>
              </a:spcAft>
              <a:buSzPts val="22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2"/>
          <p:cNvSpPr txBox="1">
            <a:spLocks noGrp="1"/>
          </p:cNvSpPr>
          <p:nvPr>
            <p:ph type="title"/>
          </p:nvPr>
        </p:nvSpPr>
        <p:spPr>
          <a:xfrm>
            <a:off x="1024128" y="853440"/>
            <a:ext cx="9720072" cy="89698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80000"/>
              </a:lnSpc>
              <a:spcBef>
                <a:spcPts val="0"/>
              </a:spcBef>
              <a:spcAft>
                <a:spcPts val="0"/>
              </a:spcAft>
              <a:buClr>
                <a:srgbClr val="0C0C0C"/>
              </a:buClr>
              <a:buSzPct val="100000"/>
              <a:buFont typeface="Twentieth Century"/>
              <a:buNone/>
            </a:pPr>
            <a:r>
              <a:rPr lang="it-IT"/>
              <a:t>TASK2.2 – DMT AND WM EXPERTS CONSULTATION</a:t>
            </a:r>
            <a:endParaRPr/>
          </a:p>
        </p:txBody>
      </p:sp>
      <p:sp>
        <p:nvSpPr>
          <p:cNvPr id="183" name="Google Shape;183;p12"/>
          <p:cNvSpPr/>
          <p:nvPr/>
        </p:nvSpPr>
        <p:spPr>
          <a:xfrm>
            <a:off x="731520" y="1837509"/>
            <a:ext cx="4659086" cy="984069"/>
          </a:xfrm>
          <a:prstGeom prst="rightArrow">
            <a:avLst>
              <a:gd name="adj1" fmla="val 50000"/>
              <a:gd name="adj2" fmla="val 50000"/>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wentieth Century"/>
              <a:ea typeface="Twentieth Century"/>
              <a:cs typeface="Twentieth Century"/>
              <a:sym typeface="Twentieth Century"/>
            </a:endParaRPr>
          </a:p>
        </p:txBody>
      </p:sp>
      <p:sp>
        <p:nvSpPr>
          <p:cNvPr id="184" name="Google Shape;184;p12"/>
          <p:cNvSpPr txBox="1">
            <a:spLocks noGrp="1"/>
          </p:cNvSpPr>
          <p:nvPr>
            <p:ph type="body" idx="1"/>
          </p:nvPr>
        </p:nvSpPr>
        <p:spPr>
          <a:xfrm>
            <a:off x="731520" y="2107474"/>
            <a:ext cx="10624457" cy="4598126"/>
          </a:xfrm>
          <a:prstGeom prst="rect">
            <a:avLst/>
          </a:prstGeom>
          <a:noFill/>
          <a:ln>
            <a:noFill/>
          </a:ln>
        </p:spPr>
        <p:txBody>
          <a:bodyPr spcFirstLastPara="1" wrap="square" lIns="45700" tIns="45700" rIns="45700" bIns="45700" anchor="t" anchorCtr="0">
            <a:normAutofit fontScale="92500" lnSpcReduction="20000"/>
          </a:bodyPr>
          <a:lstStyle/>
          <a:p>
            <a:pPr marL="0" lvl="0" indent="0" algn="l" rtl="0">
              <a:lnSpc>
                <a:spcPct val="90000"/>
              </a:lnSpc>
              <a:spcBef>
                <a:spcPts val="0"/>
              </a:spcBef>
              <a:spcAft>
                <a:spcPts val="0"/>
              </a:spcAft>
              <a:buSzPct val="100000"/>
              <a:buNone/>
            </a:pPr>
            <a:r>
              <a:rPr lang="it-IT"/>
              <a:t>TIME FRAME: from now to 30 april 2024</a:t>
            </a:r>
            <a:endParaRPr/>
          </a:p>
          <a:p>
            <a:pPr marL="0" lvl="0" indent="0" algn="l" rtl="0">
              <a:lnSpc>
                <a:spcPct val="90000"/>
              </a:lnSpc>
              <a:spcBef>
                <a:spcPts val="1400"/>
              </a:spcBef>
              <a:spcAft>
                <a:spcPts val="0"/>
              </a:spcAft>
              <a:buSzPct val="100000"/>
              <a:buNone/>
            </a:pPr>
            <a:endParaRPr/>
          </a:p>
          <a:p>
            <a:pPr marL="0" lvl="0" indent="0" algn="l" rtl="0">
              <a:lnSpc>
                <a:spcPct val="90000"/>
              </a:lnSpc>
              <a:spcBef>
                <a:spcPts val="1400"/>
              </a:spcBef>
              <a:spcAft>
                <a:spcPts val="0"/>
              </a:spcAft>
              <a:buSzPct val="100000"/>
              <a:buNone/>
            </a:pPr>
            <a:r>
              <a:rPr lang="it-IT" u="sng"/>
              <a:t>Responsible Partner</a:t>
            </a:r>
            <a:r>
              <a:rPr lang="it-IT"/>
              <a:t>: EADMT + national association and institutions</a:t>
            </a:r>
            <a:endParaRPr/>
          </a:p>
          <a:p>
            <a:pPr marL="0" lvl="0" indent="0" algn="l" rtl="0">
              <a:lnSpc>
                <a:spcPct val="90000"/>
              </a:lnSpc>
              <a:spcBef>
                <a:spcPts val="1400"/>
              </a:spcBef>
              <a:spcAft>
                <a:spcPts val="0"/>
              </a:spcAft>
              <a:buSzPct val="100000"/>
              <a:buNone/>
            </a:pPr>
            <a:r>
              <a:rPr lang="it-IT"/>
              <a:t>EXPECTED RESULTS: identify 6 DMT techniques that have proven to be the most effective in cases of stress and depression, trough consultation of DMT and WM experts all over Europe</a:t>
            </a:r>
            <a:endParaRPr/>
          </a:p>
          <a:p>
            <a:pPr marL="0" lvl="0" indent="0" algn="l" rtl="0">
              <a:lnSpc>
                <a:spcPct val="90000"/>
              </a:lnSpc>
              <a:spcBef>
                <a:spcPts val="1400"/>
              </a:spcBef>
              <a:spcAft>
                <a:spcPts val="0"/>
              </a:spcAft>
              <a:buSzPct val="100000"/>
              <a:buNone/>
            </a:pPr>
            <a:r>
              <a:rPr lang="it-IT"/>
              <a:t>SUB-TASKS: </a:t>
            </a:r>
            <a:endParaRPr/>
          </a:p>
          <a:p>
            <a:pPr marL="457200" lvl="0" indent="-457200" algn="l" rtl="0">
              <a:lnSpc>
                <a:spcPct val="90000"/>
              </a:lnSpc>
              <a:spcBef>
                <a:spcPts val="1400"/>
              </a:spcBef>
              <a:spcAft>
                <a:spcPts val="0"/>
              </a:spcAft>
              <a:buSzPct val="100000"/>
              <a:buFont typeface="Twentieth Century"/>
              <a:buAutoNum type="arabicPeriod"/>
            </a:pPr>
            <a:r>
              <a:rPr lang="it-IT"/>
              <a:t>Formulation of the ON-LINE QUESTIONNAIRE to be submitted to DMT experts (english version) [</a:t>
            </a:r>
            <a:r>
              <a:rPr lang="it-IT">
                <a:solidFill>
                  <a:srgbClr val="FF0000"/>
                </a:solidFill>
              </a:rPr>
              <a:t>by 15 march</a:t>
            </a:r>
            <a:r>
              <a:rPr lang="it-IT"/>
              <a:t>]</a:t>
            </a:r>
            <a:endParaRPr/>
          </a:p>
          <a:p>
            <a:pPr marL="457200" lvl="0" indent="-457200" algn="l" rtl="0">
              <a:lnSpc>
                <a:spcPct val="90000"/>
              </a:lnSpc>
              <a:spcBef>
                <a:spcPts val="1400"/>
              </a:spcBef>
              <a:spcAft>
                <a:spcPts val="0"/>
              </a:spcAft>
              <a:buSzPct val="100000"/>
              <a:buFont typeface="Twentieth Century"/>
              <a:buAutoNum type="arabicPeriod"/>
            </a:pPr>
            <a:r>
              <a:rPr lang="it-IT"/>
              <a:t>Creation of google modules in Italian, Greek, Spanish (German and Finnish) [</a:t>
            </a:r>
            <a:r>
              <a:rPr lang="it-IT">
                <a:solidFill>
                  <a:srgbClr val="FF0000"/>
                </a:solidFill>
              </a:rPr>
              <a:t>by 30 march</a:t>
            </a:r>
            <a:r>
              <a:rPr lang="it-IT"/>
              <a:t>]</a:t>
            </a:r>
            <a:endParaRPr/>
          </a:p>
          <a:p>
            <a:pPr marL="457200" lvl="0" indent="-457200" algn="l" rtl="0">
              <a:lnSpc>
                <a:spcPct val="90000"/>
              </a:lnSpc>
              <a:spcBef>
                <a:spcPts val="1400"/>
              </a:spcBef>
              <a:spcAft>
                <a:spcPts val="0"/>
              </a:spcAft>
              <a:buSzPct val="100000"/>
              <a:buFont typeface="Twentieth Century"/>
              <a:buAutoNum type="arabicPeriod"/>
            </a:pPr>
            <a:r>
              <a:rPr lang="it-IT"/>
              <a:t>Diffusion of the questionnaire trough DMT national associations and institutions [</a:t>
            </a:r>
            <a:r>
              <a:rPr lang="it-IT">
                <a:solidFill>
                  <a:srgbClr val="FF0000"/>
                </a:solidFill>
              </a:rPr>
              <a:t>by 30 april</a:t>
            </a:r>
            <a:r>
              <a:rPr lang="it-IT"/>
              <a:t>]</a:t>
            </a:r>
            <a:endParaRPr/>
          </a:p>
          <a:p>
            <a:pPr marL="457200" lvl="0" indent="-457200" algn="l" rtl="0">
              <a:lnSpc>
                <a:spcPct val="90000"/>
              </a:lnSpc>
              <a:spcBef>
                <a:spcPts val="1400"/>
              </a:spcBef>
              <a:spcAft>
                <a:spcPts val="0"/>
              </a:spcAft>
              <a:buSzPct val="100000"/>
              <a:buFont typeface="Twentieth Century"/>
              <a:buAutoNum type="arabicPeriod"/>
            </a:pPr>
            <a:r>
              <a:rPr lang="it-IT"/>
              <a:t>Identify and recruit 3 DMT expert trainers for each pilot site [</a:t>
            </a:r>
            <a:r>
              <a:rPr lang="it-IT">
                <a:solidFill>
                  <a:srgbClr val="FF0000"/>
                </a:solidFill>
              </a:rPr>
              <a:t>between 30 april and 15 june</a:t>
            </a:r>
            <a:r>
              <a:rPr lang="it-IT"/>
              <a:t>]</a:t>
            </a:r>
            <a:endParaRPr/>
          </a:p>
          <a:p>
            <a:pPr marL="457200" lvl="0" indent="-327977" algn="l" rtl="0">
              <a:lnSpc>
                <a:spcPct val="90000"/>
              </a:lnSpc>
              <a:spcBef>
                <a:spcPts val="1400"/>
              </a:spcBef>
              <a:spcAft>
                <a:spcPts val="0"/>
              </a:spcAft>
              <a:buSzPct val="100000"/>
              <a:buFont typeface="Twentieth Century"/>
              <a:buNone/>
            </a:pPr>
            <a:endParaRPr/>
          </a:p>
          <a:p>
            <a:pPr marL="457200" lvl="0" indent="-327977" algn="l" rtl="0">
              <a:lnSpc>
                <a:spcPct val="90000"/>
              </a:lnSpc>
              <a:spcBef>
                <a:spcPts val="1400"/>
              </a:spcBef>
              <a:spcAft>
                <a:spcPts val="0"/>
              </a:spcAft>
              <a:buSzPct val="100000"/>
              <a:buFont typeface="Twentieth Century"/>
              <a:buNone/>
            </a:pPr>
            <a:endParaRPr/>
          </a:p>
          <a:p>
            <a:pPr marL="457200" lvl="0" indent="-327977" algn="l" rtl="0">
              <a:lnSpc>
                <a:spcPct val="90000"/>
              </a:lnSpc>
              <a:spcBef>
                <a:spcPts val="1400"/>
              </a:spcBef>
              <a:spcAft>
                <a:spcPts val="0"/>
              </a:spcAft>
              <a:buSzPct val="100000"/>
              <a:buFont typeface="Twentieth Century"/>
              <a:buNone/>
            </a:pPr>
            <a:endParaRPr/>
          </a:p>
          <a:p>
            <a:pPr marL="457200" lvl="0" indent="-327977" algn="l" rtl="0">
              <a:lnSpc>
                <a:spcPct val="90000"/>
              </a:lnSpc>
              <a:spcBef>
                <a:spcPts val="1400"/>
              </a:spcBef>
              <a:spcAft>
                <a:spcPts val="0"/>
              </a:spcAft>
              <a:buSzPct val="100000"/>
              <a:buFont typeface="Twentieth Century"/>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3"/>
          <p:cNvSpPr txBox="1">
            <a:spLocks noGrp="1"/>
          </p:cNvSpPr>
          <p:nvPr>
            <p:ph type="title"/>
          </p:nvPr>
        </p:nvSpPr>
        <p:spPr>
          <a:xfrm>
            <a:off x="1024128" y="853440"/>
            <a:ext cx="9720072" cy="89698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80000"/>
              </a:lnSpc>
              <a:spcBef>
                <a:spcPts val="0"/>
              </a:spcBef>
              <a:spcAft>
                <a:spcPts val="0"/>
              </a:spcAft>
              <a:buClr>
                <a:srgbClr val="0C0C0C"/>
              </a:buClr>
              <a:buSzPct val="100000"/>
              <a:buFont typeface="Twentieth Century"/>
              <a:buNone/>
            </a:pPr>
            <a:r>
              <a:rPr lang="it-IT"/>
              <a:t>TASK2.3 – ANALYSIS AND MATCHING OF THE RESULTS</a:t>
            </a:r>
            <a:endParaRPr/>
          </a:p>
        </p:txBody>
      </p:sp>
      <p:sp>
        <p:nvSpPr>
          <p:cNvPr id="190" name="Google Shape;190;p13"/>
          <p:cNvSpPr/>
          <p:nvPr/>
        </p:nvSpPr>
        <p:spPr>
          <a:xfrm>
            <a:off x="731520" y="1837509"/>
            <a:ext cx="5207726" cy="984069"/>
          </a:xfrm>
          <a:prstGeom prst="rightArrow">
            <a:avLst>
              <a:gd name="adj1" fmla="val 50000"/>
              <a:gd name="adj2" fmla="val 50000"/>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wentieth Century"/>
              <a:ea typeface="Twentieth Century"/>
              <a:cs typeface="Twentieth Century"/>
              <a:sym typeface="Twentieth Century"/>
            </a:endParaRPr>
          </a:p>
        </p:txBody>
      </p:sp>
      <p:sp>
        <p:nvSpPr>
          <p:cNvPr id="191" name="Google Shape;191;p13"/>
          <p:cNvSpPr txBox="1">
            <a:spLocks noGrp="1"/>
          </p:cNvSpPr>
          <p:nvPr>
            <p:ph type="body" idx="1"/>
          </p:nvPr>
        </p:nvSpPr>
        <p:spPr>
          <a:xfrm>
            <a:off x="731520" y="2107474"/>
            <a:ext cx="10624457" cy="4476206"/>
          </a:xfrm>
          <a:prstGeom prst="rect">
            <a:avLst/>
          </a:prstGeom>
          <a:noFill/>
          <a:ln>
            <a:noFill/>
          </a:ln>
        </p:spPr>
        <p:txBody>
          <a:bodyPr spcFirstLastPara="1" wrap="square" lIns="45700" tIns="45700" rIns="45700" bIns="45700" anchor="t" anchorCtr="0">
            <a:normAutofit fontScale="92500" lnSpcReduction="10000"/>
          </a:bodyPr>
          <a:lstStyle/>
          <a:p>
            <a:pPr marL="0" lvl="0" indent="0" algn="l" rtl="0">
              <a:lnSpc>
                <a:spcPct val="90000"/>
              </a:lnSpc>
              <a:spcBef>
                <a:spcPts val="0"/>
              </a:spcBef>
              <a:spcAft>
                <a:spcPts val="0"/>
              </a:spcAft>
              <a:buSzPct val="100000"/>
              <a:buNone/>
            </a:pPr>
            <a:r>
              <a:rPr lang="it-IT"/>
              <a:t>TIME FRAME: from 30 april to 15 july 2024</a:t>
            </a:r>
            <a:endParaRPr/>
          </a:p>
          <a:p>
            <a:pPr marL="0" lvl="0" indent="0" algn="l" rtl="0">
              <a:lnSpc>
                <a:spcPct val="90000"/>
              </a:lnSpc>
              <a:spcBef>
                <a:spcPts val="1400"/>
              </a:spcBef>
              <a:spcAft>
                <a:spcPts val="0"/>
              </a:spcAft>
              <a:buSzPct val="100000"/>
              <a:buNone/>
            </a:pPr>
            <a:endParaRPr/>
          </a:p>
          <a:p>
            <a:pPr marL="0" lvl="0" indent="0" algn="l" rtl="0">
              <a:lnSpc>
                <a:spcPct val="90000"/>
              </a:lnSpc>
              <a:spcBef>
                <a:spcPts val="1400"/>
              </a:spcBef>
              <a:spcAft>
                <a:spcPts val="0"/>
              </a:spcAft>
              <a:buSzPct val="100000"/>
              <a:buNone/>
            </a:pPr>
            <a:r>
              <a:rPr lang="it-IT"/>
              <a:t>Responsible partners: INRCA, Polibienestar</a:t>
            </a:r>
            <a:endParaRPr/>
          </a:p>
          <a:p>
            <a:pPr marL="0" lvl="0" indent="0" algn="l" rtl="0">
              <a:lnSpc>
                <a:spcPct val="90000"/>
              </a:lnSpc>
              <a:spcBef>
                <a:spcPts val="1400"/>
              </a:spcBef>
              <a:spcAft>
                <a:spcPts val="0"/>
              </a:spcAft>
              <a:buSzPct val="100000"/>
              <a:buNone/>
            </a:pPr>
            <a:r>
              <a:rPr lang="it-IT"/>
              <a:t>EXPECTED RESULT: </a:t>
            </a:r>
            <a:r>
              <a:rPr lang="it-IT" u="sng"/>
              <a:t>Report on the results of the on-line consultation</a:t>
            </a:r>
            <a:endParaRPr u="sng"/>
          </a:p>
          <a:p>
            <a:pPr marL="0" lvl="0" indent="0" algn="l" rtl="0">
              <a:lnSpc>
                <a:spcPct val="90000"/>
              </a:lnSpc>
              <a:spcBef>
                <a:spcPts val="1400"/>
              </a:spcBef>
              <a:spcAft>
                <a:spcPts val="0"/>
              </a:spcAft>
              <a:buSzPct val="100000"/>
              <a:buNone/>
            </a:pPr>
            <a:r>
              <a:rPr lang="it-IT"/>
              <a:t>+ </a:t>
            </a:r>
            <a:r>
              <a:rPr lang="it-IT" b="1"/>
              <a:t>D2.1. </a:t>
            </a:r>
            <a:r>
              <a:rPr lang="it-IT"/>
              <a:t>Writing the </a:t>
            </a:r>
            <a:r>
              <a:rPr lang="it-IT" b="1"/>
              <a:t>STUDY DESIGN and GUIDELINES FOR INTERVIEWERS</a:t>
            </a:r>
            <a:endParaRPr/>
          </a:p>
          <a:p>
            <a:pPr marL="0" lvl="0" indent="0" algn="l" rtl="0">
              <a:lnSpc>
                <a:spcPct val="90000"/>
              </a:lnSpc>
              <a:spcBef>
                <a:spcPts val="1400"/>
              </a:spcBef>
              <a:spcAft>
                <a:spcPts val="0"/>
              </a:spcAft>
              <a:buSzPct val="100000"/>
              <a:buNone/>
            </a:pPr>
            <a:r>
              <a:rPr lang="it-IT"/>
              <a:t>SUB-TASKS: </a:t>
            </a:r>
            <a:endParaRPr/>
          </a:p>
          <a:p>
            <a:pPr marL="457200" lvl="0" indent="-457200" algn="l" rtl="0">
              <a:lnSpc>
                <a:spcPct val="90000"/>
              </a:lnSpc>
              <a:spcBef>
                <a:spcPts val="1400"/>
              </a:spcBef>
              <a:spcAft>
                <a:spcPts val="0"/>
              </a:spcAft>
              <a:buSzPct val="100000"/>
              <a:buFont typeface="Twentieth Century"/>
              <a:buAutoNum type="arabicPeriod"/>
            </a:pPr>
            <a:r>
              <a:rPr lang="it-IT"/>
              <a:t>Create a dataset based on the questionnaire [</a:t>
            </a:r>
            <a:r>
              <a:rPr lang="it-IT">
                <a:solidFill>
                  <a:srgbClr val="FF0000"/>
                </a:solidFill>
              </a:rPr>
              <a:t>by 30 april</a:t>
            </a:r>
            <a:r>
              <a:rPr lang="it-IT"/>
              <a:t>]</a:t>
            </a:r>
            <a:endParaRPr/>
          </a:p>
          <a:p>
            <a:pPr marL="457200" lvl="0" indent="-457200" algn="l" rtl="0">
              <a:lnSpc>
                <a:spcPct val="90000"/>
              </a:lnSpc>
              <a:spcBef>
                <a:spcPts val="1400"/>
              </a:spcBef>
              <a:spcAft>
                <a:spcPts val="0"/>
              </a:spcAft>
              <a:buSzPct val="100000"/>
              <a:buFont typeface="Twentieth Century"/>
              <a:buAutoNum type="arabicPeriod"/>
            </a:pPr>
            <a:r>
              <a:rPr lang="it-IT"/>
              <a:t>Analyse quantitative and qualitative data to identify the most usefull DMT techniques [</a:t>
            </a:r>
            <a:r>
              <a:rPr lang="it-IT">
                <a:solidFill>
                  <a:srgbClr val="FF0000"/>
                </a:solidFill>
              </a:rPr>
              <a:t>by 15 june</a:t>
            </a:r>
            <a:r>
              <a:rPr lang="it-IT"/>
              <a:t>]</a:t>
            </a:r>
            <a:endParaRPr/>
          </a:p>
          <a:p>
            <a:pPr marL="457200" lvl="0" indent="-457200" algn="l" rtl="0">
              <a:lnSpc>
                <a:spcPct val="90000"/>
              </a:lnSpc>
              <a:spcBef>
                <a:spcPts val="1400"/>
              </a:spcBef>
              <a:spcAft>
                <a:spcPts val="0"/>
              </a:spcAft>
              <a:buSzPct val="100000"/>
              <a:buFont typeface="Twentieth Century"/>
              <a:buAutoNum type="arabicPeriod"/>
            </a:pPr>
            <a:r>
              <a:rPr lang="it-IT"/>
              <a:t>Write a Report to be used for setting DMT modules [</a:t>
            </a:r>
            <a:r>
              <a:rPr lang="it-IT">
                <a:solidFill>
                  <a:srgbClr val="FF0000"/>
                </a:solidFill>
              </a:rPr>
              <a:t>by 30 june</a:t>
            </a:r>
            <a:r>
              <a:rPr lang="it-IT"/>
              <a:t>]</a:t>
            </a:r>
            <a:endParaRPr/>
          </a:p>
          <a:p>
            <a:pPr marL="457200" lvl="0" indent="-457200" algn="l" rtl="0">
              <a:lnSpc>
                <a:spcPct val="90000"/>
              </a:lnSpc>
              <a:spcBef>
                <a:spcPts val="1400"/>
              </a:spcBef>
              <a:spcAft>
                <a:spcPts val="0"/>
              </a:spcAft>
              <a:buSzPct val="100000"/>
              <a:buFont typeface="Twentieth Century"/>
              <a:buAutoNum type="arabicPeriod"/>
            </a:pPr>
            <a:r>
              <a:rPr lang="it-IT"/>
              <a:t>On-line focus group with DMT and WM experts (10) [</a:t>
            </a:r>
            <a:r>
              <a:rPr lang="it-IT">
                <a:solidFill>
                  <a:srgbClr val="FF0000"/>
                </a:solidFill>
              </a:rPr>
              <a:t>by 10 july</a:t>
            </a:r>
            <a:r>
              <a:rPr lang="it-IT"/>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4"/>
          <p:cNvSpPr txBox="1">
            <a:spLocks noGrp="1"/>
          </p:cNvSpPr>
          <p:nvPr>
            <p:ph type="title"/>
          </p:nvPr>
        </p:nvSpPr>
        <p:spPr>
          <a:xfrm>
            <a:off x="1024128" y="853440"/>
            <a:ext cx="9720072" cy="89698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80000"/>
              </a:lnSpc>
              <a:spcBef>
                <a:spcPts val="0"/>
              </a:spcBef>
              <a:spcAft>
                <a:spcPts val="0"/>
              </a:spcAft>
              <a:buClr>
                <a:srgbClr val="0C0C0C"/>
              </a:buClr>
              <a:buSzPct val="100000"/>
              <a:buFont typeface="Twentieth Century"/>
              <a:buNone/>
            </a:pPr>
            <a:r>
              <a:rPr lang="it-IT"/>
              <a:t>TASK2.4 – DESIGN OF THE WHOLE DANCECARE CURRICULUM</a:t>
            </a:r>
            <a:endParaRPr/>
          </a:p>
        </p:txBody>
      </p:sp>
      <p:sp>
        <p:nvSpPr>
          <p:cNvPr id="197" name="Google Shape;197;p14"/>
          <p:cNvSpPr/>
          <p:nvPr/>
        </p:nvSpPr>
        <p:spPr>
          <a:xfrm>
            <a:off x="731519" y="1837509"/>
            <a:ext cx="5164183" cy="984069"/>
          </a:xfrm>
          <a:prstGeom prst="rightArrow">
            <a:avLst>
              <a:gd name="adj1" fmla="val 50000"/>
              <a:gd name="adj2" fmla="val 50000"/>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wentieth Century"/>
              <a:ea typeface="Twentieth Century"/>
              <a:cs typeface="Twentieth Century"/>
              <a:sym typeface="Twentieth Century"/>
            </a:endParaRPr>
          </a:p>
        </p:txBody>
      </p:sp>
      <p:sp>
        <p:nvSpPr>
          <p:cNvPr id="198" name="Google Shape;198;p14"/>
          <p:cNvSpPr txBox="1">
            <a:spLocks noGrp="1"/>
          </p:cNvSpPr>
          <p:nvPr>
            <p:ph type="body" idx="1"/>
          </p:nvPr>
        </p:nvSpPr>
        <p:spPr>
          <a:xfrm>
            <a:off x="731520" y="2107474"/>
            <a:ext cx="10624457" cy="4476206"/>
          </a:xfrm>
          <a:prstGeom prst="rect">
            <a:avLst/>
          </a:prstGeom>
          <a:noFill/>
          <a:ln>
            <a:noFill/>
          </a:ln>
        </p:spPr>
        <p:txBody>
          <a:bodyPr spcFirstLastPara="1" wrap="square" lIns="45700" tIns="45700" rIns="45700" bIns="45700" anchor="t" anchorCtr="0">
            <a:normAutofit fontScale="92500" lnSpcReduction="10000"/>
          </a:bodyPr>
          <a:lstStyle/>
          <a:p>
            <a:pPr marL="0" lvl="0" indent="0" algn="l" rtl="0">
              <a:lnSpc>
                <a:spcPct val="90000"/>
              </a:lnSpc>
              <a:spcBef>
                <a:spcPts val="0"/>
              </a:spcBef>
              <a:spcAft>
                <a:spcPts val="0"/>
              </a:spcAft>
              <a:buSzPct val="100000"/>
              <a:buNone/>
            </a:pPr>
            <a:r>
              <a:rPr lang="it-IT"/>
              <a:t>TIME FRAME: from 15 july to15 november 2024</a:t>
            </a:r>
            <a:endParaRPr/>
          </a:p>
          <a:p>
            <a:pPr marL="0" lvl="0" indent="0" algn="l" rtl="0">
              <a:lnSpc>
                <a:spcPct val="90000"/>
              </a:lnSpc>
              <a:spcBef>
                <a:spcPts val="1400"/>
              </a:spcBef>
              <a:spcAft>
                <a:spcPts val="0"/>
              </a:spcAft>
              <a:buSzPct val="100000"/>
              <a:buNone/>
            </a:pPr>
            <a:endParaRPr u="sng"/>
          </a:p>
          <a:p>
            <a:pPr marL="0" lvl="0" indent="0" algn="l" rtl="0">
              <a:lnSpc>
                <a:spcPct val="90000"/>
              </a:lnSpc>
              <a:spcBef>
                <a:spcPts val="1400"/>
              </a:spcBef>
              <a:spcAft>
                <a:spcPts val="0"/>
              </a:spcAft>
              <a:buSzPct val="100000"/>
              <a:buNone/>
            </a:pPr>
            <a:r>
              <a:rPr lang="it-IT" u="sng"/>
              <a:t>Responsible Partner</a:t>
            </a:r>
            <a:r>
              <a:rPr lang="it-IT"/>
              <a:t>: WM and EADMT + AKTIOS and all</a:t>
            </a:r>
            <a:endParaRPr/>
          </a:p>
          <a:p>
            <a:pPr marL="0" lvl="0" indent="0" algn="l" rtl="0">
              <a:lnSpc>
                <a:spcPct val="90000"/>
              </a:lnSpc>
              <a:spcBef>
                <a:spcPts val="1400"/>
              </a:spcBef>
              <a:spcAft>
                <a:spcPts val="0"/>
              </a:spcAft>
              <a:buSzPct val="100000"/>
              <a:buNone/>
            </a:pPr>
            <a:r>
              <a:rPr lang="it-IT"/>
              <a:t>EXPECTED RESULTS: creation of all the modules of the DanceCARE training program and </a:t>
            </a:r>
            <a:r>
              <a:rPr lang="it-IT" b="1"/>
              <a:t>GUIDELINES FOR TRAINERS (D2.2) and GUIDELINES FOR VIDEO MAKING(D2.3)</a:t>
            </a:r>
            <a:endParaRPr/>
          </a:p>
          <a:p>
            <a:pPr marL="0" lvl="0" indent="0" algn="l" rtl="0">
              <a:lnSpc>
                <a:spcPct val="90000"/>
              </a:lnSpc>
              <a:spcBef>
                <a:spcPts val="1400"/>
              </a:spcBef>
              <a:spcAft>
                <a:spcPts val="0"/>
              </a:spcAft>
              <a:buSzPct val="100000"/>
              <a:buNone/>
            </a:pPr>
            <a:r>
              <a:rPr lang="it-IT"/>
              <a:t>SUB-TASKS:</a:t>
            </a:r>
            <a:endParaRPr/>
          </a:p>
          <a:p>
            <a:pPr marL="457200" lvl="0" indent="-457200" algn="l" rtl="0">
              <a:lnSpc>
                <a:spcPct val="90000"/>
              </a:lnSpc>
              <a:spcBef>
                <a:spcPts val="1400"/>
              </a:spcBef>
              <a:spcAft>
                <a:spcPts val="0"/>
              </a:spcAft>
              <a:buSzPct val="100000"/>
              <a:buFont typeface="Twentieth Century"/>
              <a:buAutoNum type="arabicPeriod"/>
            </a:pPr>
            <a:r>
              <a:rPr lang="it-IT"/>
              <a:t>3 meetings between EADMT and WM for definition of 6-7 modules «Body-mind education for stress relief» [</a:t>
            </a:r>
            <a:r>
              <a:rPr lang="it-IT">
                <a:solidFill>
                  <a:srgbClr val="FF0000"/>
                </a:solidFill>
              </a:rPr>
              <a:t>by 1° october</a:t>
            </a:r>
            <a:r>
              <a:rPr lang="it-IT"/>
              <a:t>]</a:t>
            </a:r>
            <a:endParaRPr/>
          </a:p>
          <a:p>
            <a:pPr marL="457200" lvl="0" indent="-457200" algn="l" rtl="0">
              <a:lnSpc>
                <a:spcPct val="90000"/>
              </a:lnSpc>
              <a:spcBef>
                <a:spcPts val="1400"/>
              </a:spcBef>
              <a:spcAft>
                <a:spcPts val="0"/>
              </a:spcAft>
              <a:buSzPct val="100000"/>
              <a:buFont typeface="Twentieth Century"/>
              <a:buAutoNum type="arabicPeriod"/>
            </a:pPr>
            <a:r>
              <a:rPr lang="it-IT"/>
              <a:t>2 meetings between Aktios, INRCA and Polibinestar for definition of 3-4 modules «How to do if» [</a:t>
            </a:r>
            <a:r>
              <a:rPr lang="it-IT">
                <a:solidFill>
                  <a:srgbClr val="FF0000"/>
                </a:solidFill>
              </a:rPr>
              <a:t>by 1° october</a:t>
            </a:r>
            <a:r>
              <a:rPr lang="it-IT"/>
              <a:t>]</a:t>
            </a:r>
            <a:endParaRPr/>
          </a:p>
          <a:p>
            <a:pPr marL="457200" lvl="0" indent="-457200" algn="l" rtl="0">
              <a:lnSpc>
                <a:spcPct val="90000"/>
              </a:lnSpc>
              <a:spcBef>
                <a:spcPts val="1400"/>
              </a:spcBef>
              <a:spcAft>
                <a:spcPts val="0"/>
              </a:spcAft>
              <a:buSzPct val="100000"/>
              <a:buFont typeface="Twentieth Century"/>
              <a:buAutoNum type="arabicPeriod"/>
            </a:pPr>
            <a:r>
              <a:rPr lang="it-IT"/>
              <a:t>Setting and writing GUIDELINES FOR VIDEO-MAKING [</a:t>
            </a:r>
            <a:r>
              <a:rPr lang="it-IT">
                <a:solidFill>
                  <a:srgbClr val="FF0000"/>
                </a:solidFill>
              </a:rPr>
              <a:t>by 1° october</a:t>
            </a:r>
            <a:r>
              <a:rPr lang="it-IT"/>
              <a:t>]</a:t>
            </a:r>
            <a:endParaRPr/>
          </a:p>
          <a:p>
            <a:pPr marL="457200" lvl="0" indent="-457200" algn="l" rtl="0">
              <a:lnSpc>
                <a:spcPct val="90000"/>
              </a:lnSpc>
              <a:spcBef>
                <a:spcPts val="1400"/>
              </a:spcBef>
              <a:spcAft>
                <a:spcPts val="0"/>
              </a:spcAft>
              <a:buSzPct val="100000"/>
              <a:buFont typeface="Twentieth Century"/>
              <a:buAutoNum type="arabicPeriod"/>
            </a:pPr>
            <a:r>
              <a:rPr lang="it-IT"/>
              <a:t>Setting and writing the GUIDELINES FOR TRAINERS [</a:t>
            </a:r>
            <a:r>
              <a:rPr lang="it-IT">
                <a:solidFill>
                  <a:srgbClr val="FF0000"/>
                </a:solidFill>
              </a:rPr>
              <a:t>by 15 november</a:t>
            </a:r>
            <a:r>
              <a:rPr lang="it-IT"/>
              <a:t>]</a:t>
            </a:r>
            <a:endParaRPr/>
          </a:p>
          <a:p>
            <a:pPr marL="457200" lvl="0" indent="-327977" algn="l" rtl="0">
              <a:lnSpc>
                <a:spcPct val="90000"/>
              </a:lnSpc>
              <a:spcBef>
                <a:spcPts val="1400"/>
              </a:spcBef>
              <a:spcAft>
                <a:spcPts val="0"/>
              </a:spcAft>
              <a:buSzPct val="100000"/>
              <a:buFont typeface="Twentieth Century"/>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5"/>
          <p:cNvSpPr txBox="1">
            <a:spLocks noGrp="1"/>
          </p:cNvSpPr>
          <p:nvPr>
            <p:ph type="title"/>
          </p:nvPr>
        </p:nvSpPr>
        <p:spPr>
          <a:xfrm>
            <a:off x="1024128" y="853440"/>
            <a:ext cx="9720072" cy="89698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80000"/>
              </a:lnSpc>
              <a:spcBef>
                <a:spcPts val="0"/>
              </a:spcBef>
              <a:spcAft>
                <a:spcPts val="0"/>
              </a:spcAft>
              <a:buClr>
                <a:srgbClr val="0C0C0C"/>
              </a:buClr>
              <a:buSzPts val="5000"/>
              <a:buFont typeface="Twentieth Century"/>
              <a:buNone/>
            </a:pPr>
            <a:r>
              <a:rPr lang="it-IT"/>
              <a:t>TASK2.5 – CREATION OF AD HOC VIDEOS</a:t>
            </a:r>
            <a:endParaRPr/>
          </a:p>
        </p:txBody>
      </p:sp>
      <p:sp>
        <p:nvSpPr>
          <p:cNvPr id="204" name="Google Shape;204;p15"/>
          <p:cNvSpPr/>
          <p:nvPr/>
        </p:nvSpPr>
        <p:spPr>
          <a:xfrm>
            <a:off x="731520" y="1837509"/>
            <a:ext cx="6191794" cy="984069"/>
          </a:xfrm>
          <a:prstGeom prst="rightArrow">
            <a:avLst>
              <a:gd name="adj1" fmla="val 50000"/>
              <a:gd name="adj2" fmla="val 50000"/>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wentieth Century"/>
              <a:ea typeface="Twentieth Century"/>
              <a:cs typeface="Twentieth Century"/>
              <a:sym typeface="Twentieth Century"/>
            </a:endParaRPr>
          </a:p>
        </p:txBody>
      </p:sp>
      <p:sp>
        <p:nvSpPr>
          <p:cNvPr id="205" name="Google Shape;205;p15"/>
          <p:cNvSpPr txBox="1">
            <a:spLocks noGrp="1"/>
          </p:cNvSpPr>
          <p:nvPr>
            <p:ph type="body" idx="1"/>
          </p:nvPr>
        </p:nvSpPr>
        <p:spPr>
          <a:xfrm>
            <a:off x="731520" y="2107474"/>
            <a:ext cx="10624457" cy="4476206"/>
          </a:xfrm>
          <a:prstGeom prst="rect">
            <a:avLst/>
          </a:prstGeom>
          <a:noFill/>
          <a:ln>
            <a:noFill/>
          </a:ln>
        </p:spPr>
        <p:txBody>
          <a:bodyPr spcFirstLastPara="1" wrap="square" lIns="45700" tIns="45700" rIns="45700" bIns="45700" anchor="t" anchorCtr="0">
            <a:normAutofit lnSpcReduction="10000"/>
          </a:bodyPr>
          <a:lstStyle/>
          <a:p>
            <a:pPr marL="0" lvl="0" indent="0" algn="l" rtl="0">
              <a:lnSpc>
                <a:spcPct val="90000"/>
              </a:lnSpc>
              <a:spcBef>
                <a:spcPts val="0"/>
              </a:spcBef>
              <a:spcAft>
                <a:spcPts val="0"/>
              </a:spcAft>
              <a:buSzPts val="2200"/>
              <a:buNone/>
            </a:pPr>
            <a:r>
              <a:rPr lang="it-IT" dirty="0"/>
              <a:t>TIME FRAME: from 1° october to 31 december 2024</a:t>
            </a:r>
            <a:endParaRPr dirty="0"/>
          </a:p>
          <a:p>
            <a:pPr marL="0" lvl="0" indent="0" algn="l" rtl="0">
              <a:lnSpc>
                <a:spcPct val="90000"/>
              </a:lnSpc>
              <a:spcBef>
                <a:spcPts val="1400"/>
              </a:spcBef>
              <a:spcAft>
                <a:spcPts val="0"/>
              </a:spcAft>
              <a:buSzPts val="2200"/>
              <a:buNone/>
            </a:pPr>
            <a:endParaRPr u="sng" dirty="0"/>
          </a:p>
          <a:p>
            <a:pPr marL="0" lvl="0" indent="0" algn="l" rtl="0">
              <a:lnSpc>
                <a:spcPct val="90000"/>
              </a:lnSpc>
              <a:spcBef>
                <a:spcPts val="1400"/>
              </a:spcBef>
              <a:spcAft>
                <a:spcPts val="0"/>
              </a:spcAft>
              <a:buSzPts val="2200"/>
              <a:buNone/>
            </a:pPr>
            <a:r>
              <a:rPr lang="it-IT" u="sng" dirty="0"/>
              <a:t>Responsible Partner</a:t>
            </a:r>
            <a:r>
              <a:rPr lang="it-IT" dirty="0"/>
              <a:t>: INRCA, WM, EADMT all + associated (PoliArte)</a:t>
            </a:r>
            <a:endParaRPr dirty="0"/>
          </a:p>
          <a:p>
            <a:pPr marL="0" lvl="0" indent="0" algn="l" rtl="0">
              <a:lnSpc>
                <a:spcPct val="90000"/>
              </a:lnSpc>
              <a:spcBef>
                <a:spcPts val="1400"/>
              </a:spcBef>
              <a:spcAft>
                <a:spcPts val="0"/>
              </a:spcAft>
              <a:buSzPts val="2200"/>
              <a:buNone/>
            </a:pPr>
            <a:r>
              <a:rPr lang="it-IT" dirty="0"/>
              <a:t>EXPECTED RESULTS: Creation of at least one ad hoc video per module</a:t>
            </a:r>
            <a:endParaRPr dirty="0"/>
          </a:p>
          <a:p>
            <a:pPr marL="0" lvl="0" indent="0" algn="l" rtl="0">
              <a:lnSpc>
                <a:spcPct val="90000"/>
              </a:lnSpc>
              <a:spcBef>
                <a:spcPts val="1400"/>
              </a:spcBef>
              <a:spcAft>
                <a:spcPts val="0"/>
              </a:spcAft>
              <a:buSzPts val="2200"/>
              <a:buNone/>
            </a:pPr>
            <a:r>
              <a:rPr lang="it-IT" dirty="0"/>
              <a:t>SUB-TASKS: </a:t>
            </a:r>
            <a:endParaRPr dirty="0"/>
          </a:p>
          <a:p>
            <a:pPr marL="457200" lvl="0" indent="-457200" algn="l" rtl="0">
              <a:lnSpc>
                <a:spcPct val="90000"/>
              </a:lnSpc>
              <a:spcBef>
                <a:spcPts val="1400"/>
              </a:spcBef>
              <a:spcAft>
                <a:spcPts val="0"/>
              </a:spcAft>
              <a:buSzPts val="2200"/>
              <a:buFont typeface="Twentieth Century"/>
              <a:buAutoNum type="arabicPeriod"/>
            </a:pPr>
            <a:r>
              <a:rPr lang="it-IT" dirty="0"/>
              <a:t>Involve all the trainers in the creation of videos, following the D2.2. and D2.3. guidelines [</a:t>
            </a:r>
            <a:r>
              <a:rPr lang="it-IT" dirty="0">
                <a:solidFill>
                  <a:srgbClr val="FF0000"/>
                </a:solidFill>
              </a:rPr>
              <a:t>by 31 october</a:t>
            </a:r>
            <a:r>
              <a:rPr lang="it-IT" dirty="0"/>
              <a:t>]</a:t>
            </a:r>
            <a:endParaRPr dirty="0"/>
          </a:p>
          <a:p>
            <a:pPr marL="457200" lvl="0" indent="-457200" algn="l" rtl="0">
              <a:lnSpc>
                <a:spcPct val="90000"/>
              </a:lnSpc>
              <a:spcBef>
                <a:spcPts val="1400"/>
              </a:spcBef>
              <a:spcAft>
                <a:spcPts val="0"/>
              </a:spcAft>
              <a:buSzPts val="2200"/>
              <a:buFont typeface="Twentieth Century"/>
              <a:buAutoNum type="arabicPeriod"/>
            </a:pPr>
            <a:r>
              <a:rPr lang="it-IT" dirty="0"/>
              <a:t>Dub/subtitles the videos in </a:t>
            </a:r>
            <a:r>
              <a:rPr lang="it-IT" dirty="0">
                <a:solidFill>
                  <a:srgbClr val="FF0000"/>
                </a:solidFill>
              </a:rPr>
              <a:t>the languages of the Partners </a:t>
            </a:r>
            <a:r>
              <a:rPr lang="it-IT" dirty="0"/>
              <a:t>involved [</a:t>
            </a:r>
            <a:r>
              <a:rPr lang="it-IT" dirty="0">
                <a:solidFill>
                  <a:srgbClr val="FF0000"/>
                </a:solidFill>
              </a:rPr>
              <a:t>by 31 december</a:t>
            </a:r>
            <a:r>
              <a:rPr lang="it-IT" dirty="0"/>
              <a:t>]</a:t>
            </a:r>
            <a:endParaRPr dirty="0"/>
          </a:p>
          <a:p>
            <a:pPr marL="457200" lvl="0" indent="-457200" algn="l" rtl="0">
              <a:lnSpc>
                <a:spcPct val="90000"/>
              </a:lnSpc>
              <a:spcBef>
                <a:spcPts val="1400"/>
              </a:spcBef>
              <a:spcAft>
                <a:spcPts val="0"/>
              </a:spcAft>
              <a:buSzPts val="2200"/>
              <a:buFont typeface="Twentieth Century"/>
              <a:buAutoNum type="arabicPeriod"/>
            </a:pPr>
            <a:r>
              <a:rPr lang="it-IT" dirty="0"/>
              <a:t>Start to think about the most suitable platform to be used for DanceCARE program…</a:t>
            </a:r>
            <a:endParaRPr dirty="0"/>
          </a:p>
          <a:p>
            <a:pPr marL="0" lvl="0" indent="0" algn="l" rtl="0">
              <a:lnSpc>
                <a:spcPct val="90000"/>
              </a:lnSpc>
              <a:spcBef>
                <a:spcPts val="1400"/>
              </a:spcBef>
              <a:spcAft>
                <a:spcPts val="0"/>
              </a:spcAft>
              <a:buSzPts val="22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6"/>
          <p:cNvSpPr txBox="1">
            <a:spLocks noGrp="1"/>
          </p:cNvSpPr>
          <p:nvPr>
            <p:ph type="title"/>
          </p:nvPr>
        </p:nvSpPr>
        <p:spPr>
          <a:xfrm>
            <a:off x="1024128" y="853440"/>
            <a:ext cx="9720072" cy="89698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80000"/>
              </a:lnSpc>
              <a:spcBef>
                <a:spcPts val="0"/>
              </a:spcBef>
              <a:spcAft>
                <a:spcPts val="0"/>
              </a:spcAft>
              <a:buClr>
                <a:srgbClr val="0C0C0C"/>
              </a:buClr>
              <a:buSzPct val="100000"/>
              <a:buFont typeface="Twentieth Century"/>
              <a:buNone/>
            </a:pPr>
            <a:r>
              <a:rPr lang="it-IT"/>
              <a:t>TASK2.6 – DISSEMINATION AND EXPLOITATION ACTIVITIES</a:t>
            </a:r>
            <a:endParaRPr/>
          </a:p>
        </p:txBody>
      </p:sp>
      <p:sp>
        <p:nvSpPr>
          <p:cNvPr id="211" name="Google Shape;211;p16"/>
          <p:cNvSpPr/>
          <p:nvPr/>
        </p:nvSpPr>
        <p:spPr>
          <a:xfrm>
            <a:off x="731520" y="1837509"/>
            <a:ext cx="5399314" cy="984069"/>
          </a:xfrm>
          <a:prstGeom prst="rightArrow">
            <a:avLst>
              <a:gd name="adj1" fmla="val 50000"/>
              <a:gd name="adj2" fmla="val 50000"/>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wentieth Century"/>
              <a:ea typeface="Twentieth Century"/>
              <a:cs typeface="Twentieth Century"/>
              <a:sym typeface="Twentieth Century"/>
            </a:endParaRPr>
          </a:p>
        </p:txBody>
      </p:sp>
      <p:sp>
        <p:nvSpPr>
          <p:cNvPr id="212" name="Google Shape;212;p16"/>
          <p:cNvSpPr txBox="1">
            <a:spLocks noGrp="1"/>
          </p:cNvSpPr>
          <p:nvPr>
            <p:ph type="body" idx="1"/>
          </p:nvPr>
        </p:nvSpPr>
        <p:spPr>
          <a:xfrm>
            <a:off x="731520" y="2107474"/>
            <a:ext cx="10624457" cy="4476206"/>
          </a:xfrm>
          <a:prstGeom prst="rect">
            <a:avLst/>
          </a:prstGeom>
          <a:noFill/>
          <a:ln>
            <a:noFill/>
          </a:ln>
        </p:spPr>
        <p:txBody>
          <a:bodyPr spcFirstLastPara="1" wrap="square" lIns="45700" tIns="45700" rIns="45700" bIns="45700" anchor="t" anchorCtr="0">
            <a:normAutofit lnSpcReduction="10000"/>
          </a:bodyPr>
          <a:lstStyle/>
          <a:p>
            <a:pPr marL="0" lvl="0" indent="0" algn="l" rtl="0">
              <a:lnSpc>
                <a:spcPct val="90000"/>
              </a:lnSpc>
              <a:spcBef>
                <a:spcPts val="0"/>
              </a:spcBef>
              <a:spcAft>
                <a:spcPts val="0"/>
              </a:spcAft>
              <a:buSzPts val="2200"/>
              <a:buNone/>
            </a:pPr>
            <a:r>
              <a:rPr lang="it-IT"/>
              <a:t>TIME FRAME: from now to 31 december 2024</a:t>
            </a:r>
            <a:endParaRPr/>
          </a:p>
          <a:p>
            <a:pPr marL="0" lvl="0" indent="0" algn="l" rtl="0">
              <a:lnSpc>
                <a:spcPct val="90000"/>
              </a:lnSpc>
              <a:spcBef>
                <a:spcPts val="1400"/>
              </a:spcBef>
              <a:spcAft>
                <a:spcPts val="0"/>
              </a:spcAft>
              <a:buSzPts val="2200"/>
              <a:buNone/>
            </a:pPr>
            <a:endParaRPr/>
          </a:p>
          <a:p>
            <a:pPr marL="0" lvl="0" indent="0" algn="l" rtl="0">
              <a:lnSpc>
                <a:spcPct val="90000"/>
              </a:lnSpc>
              <a:spcBef>
                <a:spcPts val="1400"/>
              </a:spcBef>
              <a:spcAft>
                <a:spcPts val="0"/>
              </a:spcAft>
              <a:buSzPts val="2200"/>
              <a:buNone/>
            </a:pPr>
            <a:r>
              <a:rPr lang="it-IT" u="sng"/>
              <a:t>Responsible Partner</a:t>
            </a:r>
            <a:r>
              <a:rPr lang="it-IT"/>
              <a:t>: Aktios, Computer Solution + all (associated partner: PoliArte)</a:t>
            </a:r>
            <a:endParaRPr/>
          </a:p>
          <a:p>
            <a:pPr marL="0" lvl="0" indent="0" algn="l" rtl="0">
              <a:lnSpc>
                <a:spcPct val="90000"/>
              </a:lnSpc>
              <a:spcBef>
                <a:spcPts val="1400"/>
              </a:spcBef>
              <a:spcAft>
                <a:spcPts val="0"/>
              </a:spcAft>
              <a:buSzPts val="2200"/>
              <a:buNone/>
            </a:pPr>
            <a:r>
              <a:rPr lang="it-IT"/>
              <a:t>SUB-TASKS: </a:t>
            </a:r>
            <a:endParaRPr/>
          </a:p>
          <a:p>
            <a:pPr marL="457200" lvl="0" indent="-457200" algn="l" rtl="0">
              <a:lnSpc>
                <a:spcPct val="90000"/>
              </a:lnSpc>
              <a:spcBef>
                <a:spcPts val="1400"/>
              </a:spcBef>
              <a:spcAft>
                <a:spcPts val="0"/>
              </a:spcAft>
              <a:buSzPts val="2200"/>
              <a:buFont typeface="Twentieth Century"/>
              <a:buAutoNum type="arabicPeriod"/>
            </a:pPr>
            <a:r>
              <a:rPr lang="it-IT"/>
              <a:t>Creation of a Logo, font and colors for DanceCARE project to be voted between all partners [</a:t>
            </a:r>
            <a:r>
              <a:rPr lang="it-IT">
                <a:solidFill>
                  <a:srgbClr val="FF0000"/>
                </a:solidFill>
              </a:rPr>
              <a:t>by 30 april</a:t>
            </a:r>
            <a:r>
              <a:rPr lang="it-IT"/>
              <a:t>]</a:t>
            </a:r>
            <a:endParaRPr/>
          </a:p>
          <a:p>
            <a:pPr marL="457200" lvl="0" indent="-457200" algn="l" rtl="0">
              <a:lnSpc>
                <a:spcPct val="90000"/>
              </a:lnSpc>
              <a:spcBef>
                <a:spcPts val="1400"/>
              </a:spcBef>
              <a:spcAft>
                <a:spcPts val="0"/>
              </a:spcAft>
              <a:buSzPts val="2200"/>
              <a:buFont typeface="Twentieth Century"/>
              <a:buAutoNum type="arabicPeriod"/>
            </a:pPr>
            <a:r>
              <a:rPr lang="it-IT"/>
              <a:t>Setting a </a:t>
            </a:r>
            <a:r>
              <a:rPr lang="it-IT" b="1" u="sng"/>
              <a:t>plan for dissemination</a:t>
            </a:r>
            <a:r>
              <a:rPr lang="it-IT"/>
              <a:t>: define ashtags to be used for the posts on social media, define timing and languages to be used, and other aspects connected to dissemination [</a:t>
            </a:r>
            <a:r>
              <a:rPr lang="it-IT">
                <a:solidFill>
                  <a:srgbClr val="FF0000"/>
                </a:solidFill>
              </a:rPr>
              <a:t>by the KOM</a:t>
            </a:r>
            <a:r>
              <a:rPr lang="it-IT"/>
              <a:t>]</a:t>
            </a:r>
            <a:endParaRPr/>
          </a:p>
          <a:p>
            <a:pPr marL="457200" lvl="0" indent="-457200" algn="l" rtl="0">
              <a:lnSpc>
                <a:spcPct val="90000"/>
              </a:lnSpc>
              <a:spcBef>
                <a:spcPts val="1400"/>
              </a:spcBef>
              <a:spcAft>
                <a:spcPts val="0"/>
              </a:spcAft>
              <a:buSzPts val="2200"/>
              <a:buFont typeface="Twentieth Century"/>
              <a:buAutoNum type="arabicPeriod"/>
            </a:pPr>
            <a:r>
              <a:rPr lang="it-IT"/>
              <a:t>Creation of a web site, Facebook and LinkedIN pages for the project, where all partners can post their updates in the country's language to engage the community and raise awareness of LTC [</a:t>
            </a:r>
            <a:r>
              <a:rPr lang="it-IT">
                <a:solidFill>
                  <a:srgbClr val="FF0000"/>
                </a:solidFill>
              </a:rPr>
              <a:t>by 15 june</a:t>
            </a:r>
            <a:r>
              <a:rPr lang="it-IT"/>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3"/>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5000"/>
              <a:buFont typeface="Twentieth Century"/>
              <a:buNone/>
            </a:pPr>
            <a:r>
              <a:rPr lang="it-IT"/>
              <a:t>OVERVIEW</a:t>
            </a:r>
            <a:endParaRPr/>
          </a:p>
        </p:txBody>
      </p:sp>
      <p:sp>
        <p:nvSpPr>
          <p:cNvPr id="98" name="Google Shape;98;p3"/>
          <p:cNvSpPr txBox="1">
            <a:spLocks noGrp="1"/>
          </p:cNvSpPr>
          <p:nvPr>
            <p:ph type="body" idx="1"/>
          </p:nvPr>
        </p:nvSpPr>
        <p:spPr>
          <a:xfrm>
            <a:off x="1024128" y="1968137"/>
            <a:ext cx="9720073" cy="4341223"/>
          </a:xfrm>
          <a:prstGeom prst="rect">
            <a:avLst/>
          </a:prstGeom>
          <a:noFill/>
          <a:ln>
            <a:noFill/>
          </a:ln>
        </p:spPr>
        <p:txBody>
          <a:bodyPr spcFirstLastPara="1" wrap="square" lIns="45700" tIns="45700" rIns="45700" bIns="45700" anchor="t" anchorCtr="0">
            <a:normAutofit lnSpcReduction="10000"/>
          </a:bodyPr>
          <a:lstStyle/>
          <a:p>
            <a:pPr marL="91440" lvl="0" indent="-139700" algn="l" rtl="0">
              <a:lnSpc>
                <a:spcPct val="90000"/>
              </a:lnSpc>
              <a:spcBef>
                <a:spcPts val="0"/>
              </a:spcBef>
              <a:spcAft>
                <a:spcPts val="0"/>
              </a:spcAft>
              <a:buSzPts val="2200"/>
              <a:buChar char=" "/>
            </a:pPr>
            <a:r>
              <a:rPr lang="it-IT"/>
              <a:t>The development of DanceCARE educational program will contribute to a holistic approach to education and training in a lifelong learning perspective.</a:t>
            </a:r>
            <a:endParaRPr/>
          </a:p>
          <a:p>
            <a:pPr marL="91440" lvl="0" indent="-139700" algn="l" rtl="0">
              <a:lnSpc>
                <a:spcPct val="90000"/>
              </a:lnSpc>
              <a:spcBef>
                <a:spcPts val="1400"/>
              </a:spcBef>
              <a:spcAft>
                <a:spcPts val="0"/>
              </a:spcAft>
              <a:buSzPts val="2200"/>
              <a:buChar char=" "/>
            </a:pPr>
            <a:r>
              <a:rPr lang="it-IT" u="sng"/>
              <a:t>Cooperation partnership in Adult Education</a:t>
            </a:r>
            <a:endParaRPr u="sng"/>
          </a:p>
          <a:p>
            <a:pPr marL="91440" lvl="0" indent="-139700" algn="l" rtl="0">
              <a:lnSpc>
                <a:spcPct val="90000"/>
              </a:lnSpc>
              <a:spcBef>
                <a:spcPts val="1400"/>
              </a:spcBef>
              <a:spcAft>
                <a:spcPts val="0"/>
              </a:spcAft>
              <a:buSzPts val="2200"/>
              <a:buChar char=" "/>
            </a:pPr>
            <a:r>
              <a:rPr lang="it-IT"/>
              <a:t>HORIZONTAL PRIORITY: Inclusion and diversity in all fields of education, training, youth and sport</a:t>
            </a:r>
            <a:endParaRPr/>
          </a:p>
          <a:p>
            <a:pPr marL="91440" lvl="0" indent="0" algn="l" rtl="0">
              <a:lnSpc>
                <a:spcPct val="90000"/>
              </a:lnSpc>
              <a:spcBef>
                <a:spcPts val="1400"/>
              </a:spcBef>
              <a:spcAft>
                <a:spcPts val="0"/>
              </a:spcAft>
              <a:buSzPts val="2200"/>
              <a:buNone/>
            </a:pPr>
            <a:endParaRPr/>
          </a:p>
          <a:p>
            <a:pPr marL="91440" lvl="0" indent="-139700" algn="l" rtl="0">
              <a:lnSpc>
                <a:spcPct val="90000"/>
              </a:lnSpc>
              <a:spcBef>
                <a:spcPts val="1400"/>
              </a:spcBef>
              <a:spcAft>
                <a:spcPts val="0"/>
              </a:spcAft>
              <a:buSzPts val="2200"/>
              <a:buChar char=" "/>
            </a:pPr>
            <a:r>
              <a:rPr lang="it-IT"/>
              <a:t>Additional priority:</a:t>
            </a:r>
            <a:endParaRPr/>
          </a:p>
          <a:p>
            <a:pPr marL="91440" lvl="0" indent="-139700" algn="l" rtl="0">
              <a:lnSpc>
                <a:spcPct val="90000"/>
              </a:lnSpc>
              <a:spcBef>
                <a:spcPts val="1400"/>
              </a:spcBef>
              <a:spcAft>
                <a:spcPts val="0"/>
              </a:spcAft>
              <a:buSzPts val="2200"/>
              <a:buFont typeface="Noto Sans Symbols"/>
              <a:buChar char="❖"/>
            </a:pPr>
            <a:r>
              <a:rPr lang="it-IT"/>
              <a:t>Creating and promoting learning oportunities among all citizens and generations</a:t>
            </a:r>
            <a:endParaRPr/>
          </a:p>
          <a:p>
            <a:pPr marL="91440" lvl="0" indent="-139700" algn="l" rtl="0">
              <a:lnSpc>
                <a:spcPct val="90000"/>
              </a:lnSpc>
              <a:spcBef>
                <a:spcPts val="1400"/>
              </a:spcBef>
              <a:spcAft>
                <a:spcPts val="0"/>
              </a:spcAft>
              <a:buSzPts val="2200"/>
              <a:buFont typeface="Noto Sans Symbols"/>
              <a:buChar char="❖"/>
            </a:pPr>
            <a:r>
              <a:rPr lang="it-IT"/>
              <a:t>Improving the availability of hight quality, flexible and recognised learning for adults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4"/>
          <p:cNvSpPr/>
          <p:nvPr/>
        </p:nvSpPr>
        <p:spPr>
          <a:xfrm>
            <a:off x="6984273" y="4186918"/>
            <a:ext cx="4284617" cy="722812"/>
          </a:xfrm>
          <a:prstGeom prst="roundRect">
            <a:avLst>
              <a:gd name="adj" fmla="val 16667"/>
            </a:avLst>
          </a:prstGeom>
          <a:solidFill>
            <a:schemeClr val="l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4" name="Google Shape;104;p4"/>
          <p:cNvSpPr/>
          <p:nvPr/>
        </p:nvSpPr>
        <p:spPr>
          <a:xfrm>
            <a:off x="6984274" y="653143"/>
            <a:ext cx="4284617" cy="722812"/>
          </a:xfrm>
          <a:prstGeom prst="roundRect">
            <a:avLst>
              <a:gd name="adj" fmla="val 16667"/>
            </a:avLst>
          </a:prstGeom>
          <a:solidFill>
            <a:schemeClr val="l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5" name="Google Shape;105;p4"/>
          <p:cNvSpPr txBox="1">
            <a:spLocks noGrp="1"/>
          </p:cNvSpPr>
          <p:nvPr>
            <p:ph type="title"/>
          </p:nvPr>
        </p:nvSpPr>
        <p:spPr>
          <a:xfrm>
            <a:off x="1024128" y="870857"/>
            <a:ext cx="9720072" cy="818606"/>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5000"/>
              <a:buFont typeface="Twentieth Century"/>
              <a:buNone/>
            </a:pPr>
            <a:r>
              <a:rPr lang="it-IT"/>
              <a:t>DANCECARE CONCEPT</a:t>
            </a:r>
            <a:endParaRPr/>
          </a:p>
        </p:txBody>
      </p:sp>
      <p:sp>
        <p:nvSpPr>
          <p:cNvPr id="106" name="Google Shape;106;p4"/>
          <p:cNvSpPr txBox="1">
            <a:spLocks noGrp="1"/>
          </p:cNvSpPr>
          <p:nvPr>
            <p:ph type="body" idx="1"/>
          </p:nvPr>
        </p:nvSpPr>
        <p:spPr>
          <a:xfrm>
            <a:off x="400595" y="2838993"/>
            <a:ext cx="4615544" cy="3796937"/>
          </a:xfrm>
          <a:prstGeom prst="rect">
            <a:avLst/>
          </a:prstGeom>
          <a:noFill/>
          <a:ln>
            <a:noFill/>
          </a:ln>
        </p:spPr>
        <p:txBody>
          <a:bodyPr spcFirstLastPara="1" wrap="square" lIns="45700" tIns="45700" rIns="45700" bIns="45700" anchor="t" anchorCtr="0">
            <a:normAutofit fontScale="77500" lnSpcReduction="20000"/>
          </a:bodyPr>
          <a:lstStyle/>
          <a:p>
            <a:pPr marL="91440" lvl="0" indent="-118745" algn="l" rtl="0">
              <a:lnSpc>
                <a:spcPct val="90000"/>
              </a:lnSpc>
              <a:spcBef>
                <a:spcPts val="0"/>
              </a:spcBef>
              <a:spcAft>
                <a:spcPts val="0"/>
              </a:spcAft>
              <a:buSzPct val="100000"/>
              <a:buChar char=" "/>
            </a:pPr>
            <a:r>
              <a:rPr lang="it-IT"/>
              <a:t>KEY CHALLENGE: PROVIDING SUPPORT FOR INFORMAL CAREGIVERS (EU LCT Report, 2021) </a:t>
            </a:r>
            <a:endParaRPr/>
          </a:p>
          <a:p>
            <a:pPr marL="91440" lvl="0" indent="-118745" algn="just" rtl="0">
              <a:lnSpc>
                <a:spcPct val="90000"/>
              </a:lnSpc>
              <a:spcBef>
                <a:spcPts val="1400"/>
              </a:spcBef>
              <a:spcAft>
                <a:spcPts val="0"/>
              </a:spcAft>
              <a:buSzPct val="100000"/>
              <a:buChar char=" "/>
            </a:pPr>
            <a:r>
              <a:rPr lang="it-IT"/>
              <a:t>Both informal and formal care is demanding and LTC caregivers are often isolated and at risk psychological distress and depression. </a:t>
            </a:r>
            <a:endParaRPr/>
          </a:p>
          <a:p>
            <a:pPr marL="91440" lvl="0" indent="-118745" algn="just" rtl="0">
              <a:lnSpc>
                <a:spcPct val="90000"/>
              </a:lnSpc>
              <a:spcBef>
                <a:spcPts val="1400"/>
              </a:spcBef>
              <a:spcAft>
                <a:spcPts val="0"/>
              </a:spcAft>
              <a:buSzPct val="100000"/>
              <a:buChar char=" "/>
            </a:pPr>
            <a:r>
              <a:rPr lang="it-IT"/>
              <a:t>Caregiver BURDEN is a specific form of stress that tends to become chronic the longer the caring situation lasts and manifests itself in the most diverse and subjective forms: </a:t>
            </a:r>
            <a:endParaRPr/>
          </a:p>
          <a:p>
            <a:pPr marL="91440" lvl="0" indent="-118745" algn="just" rtl="0">
              <a:lnSpc>
                <a:spcPct val="90000"/>
              </a:lnSpc>
              <a:spcBef>
                <a:spcPts val="1400"/>
              </a:spcBef>
              <a:spcAft>
                <a:spcPts val="0"/>
              </a:spcAft>
              <a:buSzPct val="100000"/>
              <a:buChar char=" "/>
            </a:pPr>
            <a:r>
              <a:rPr lang="it-IT"/>
              <a:t>sleep problems, appetite problems, mood decline, attention and concentration difficulties, memory difficulties, irritability and anxiety, persistent worry, somatization symptoms, ease of falling ill.</a:t>
            </a:r>
            <a:endParaRPr/>
          </a:p>
        </p:txBody>
      </p:sp>
      <p:sp>
        <p:nvSpPr>
          <p:cNvPr id="107" name="Google Shape;107;p4"/>
          <p:cNvSpPr/>
          <p:nvPr/>
        </p:nvSpPr>
        <p:spPr>
          <a:xfrm>
            <a:off x="400594" y="1907177"/>
            <a:ext cx="4615544" cy="722812"/>
          </a:xfrm>
          <a:prstGeom prst="roundRect">
            <a:avLst>
              <a:gd name="adj" fmla="val 16667"/>
            </a:avLst>
          </a:prstGeom>
          <a:solidFill>
            <a:schemeClr val="lt1"/>
          </a:solidFill>
          <a:ln w="158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Twentieth Century"/>
              <a:ea typeface="Twentieth Century"/>
              <a:cs typeface="Twentieth Century"/>
              <a:sym typeface="Twentieth Century"/>
            </a:endParaRPr>
          </a:p>
        </p:txBody>
      </p:sp>
      <p:sp>
        <p:nvSpPr>
          <p:cNvPr id="108" name="Google Shape;108;p4"/>
          <p:cNvSpPr txBox="1"/>
          <p:nvPr/>
        </p:nvSpPr>
        <p:spPr>
          <a:xfrm>
            <a:off x="246454" y="1907177"/>
            <a:ext cx="4946469"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1800" b="1" i="0" u="none" strike="noStrike" cap="none">
                <a:solidFill>
                  <a:srgbClr val="739A28"/>
                </a:solidFill>
                <a:latin typeface="Twentieth Century"/>
                <a:ea typeface="Twentieth Century"/>
                <a:cs typeface="Twentieth Century"/>
                <a:sym typeface="Twentieth Century"/>
              </a:rPr>
              <a:t>LTC CAREGIVERS NEED FOR SUPPORT TO FACE BURDEN</a:t>
            </a:r>
            <a:endParaRPr sz="1800" b="1" i="0" u="none" strike="noStrike" cap="none">
              <a:solidFill>
                <a:srgbClr val="739A28"/>
              </a:solidFill>
              <a:latin typeface="Twentieth Century"/>
              <a:ea typeface="Twentieth Century"/>
              <a:cs typeface="Twentieth Century"/>
              <a:sym typeface="Twentieth Century"/>
            </a:endParaRPr>
          </a:p>
        </p:txBody>
      </p:sp>
      <p:sp>
        <p:nvSpPr>
          <p:cNvPr id="109" name="Google Shape;109;p4"/>
          <p:cNvSpPr txBox="1"/>
          <p:nvPr/>
        </p:nvSpPr>
        <p:spPr>
          <a:xfrm>
            <a:off x="7193279" y="829883"/>
            <a:ext cx="43717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b="1" i="0" u="none" strike="noStrike" cap="none">
                <a:solidFill>
                  <a:srgbClr val="739A28"/>
                </a:solidFill>
                <a:latin typeface="Twentieth Century"/>
                <a:ea typeface="Twentieth Century"/>
                <a:cs typeface="Twentieth Century"/>
                <a:sym typeface="Twentieth Century"/>
              </a:rPr>
              <a:t>EMBODIED COGNITION APPROACH</a:t>
            </a:r>
            <a:endParaRPr sz="1800" b="1">
              <a:solidFill>
                <a:srgbClr val="739A28"/>
              </a:solidFill>
              <a:latin typeface="Twentieth Century"/>
              <a:ea typeface="Twentieth Century"/>
              <a:cs typeface="Twentieth Century"/>
              <a:sym typeface="Twentieth Century"/>
            </a:endParaRPr>
          </a:p>
        </p:txBody>
      </p:sp>
      <p:sp>
        <p:nvSpPr>
          <p:cNvPr id="110" name="Google Shape;110;p4"/>
          <p:cNvSpPr/>
          <p:nvPr/>
        </p:nvSpPr>
        <p:spPr>
          <a:xfrm>
            <a:off x="5347063" y="2024742"/>
            <a:ext cx="1079863" cy="411199"/>
          </a:xfrm>
          <a:prstGeom prst="rightArrow">
            <a:avLst>
              <a:gd name="adj1" fmla="val 50000"/>
              <a:gd name="adj2" fmla="val 50000"/>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wentieth Century"/>
              <a:ea typeface="Twentieth Century"/>
              <a:cs typeface="Twentieth Century"/>
              <a:sym typeface="Twentieth Century"/>
            </a:endParaRPr>
          </a:p>
        </p:txBody>
      </p:sp>
      <p:sp>
        <p:nvSpPr>
          <p:cNvPr id="111" name="Google Shape;111;p4"/>
          <p:cNvSpPr txBox="1"/>
          <p:nvPr/>
        </p:nvSpPr>
        <p:spPr>
          <a:xfrm>
            <a:off x="6984273" y="1416929"/>
            <a:ext cx="4284617" cy="258532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it-IT" sz="1800">
                <a:solidFill>
                  <a:schemeClr val="dk1"/>
                </a:solidFill>
                <a:latin typeface="Twentieth Century"/>
                <a:ea typeface="Twentieth Century"/>
                <a:cs typeface="Twentieth Century"/>
                <a:sym typeface="Twentieth Century"/>
              </a:rPr>
              <a:t>Scientific community has long discussed the need to put bodily processes at the center of education, care and mental health. It could be argued that there is no comprehensive intervention that does not also take the body into account. This concept is slowly spreading and DanceCARE represents a valuable step towards a paradigm shift, adopting mind-body methodologies. </a:t>
            </a:r>
            <a:endParaRPr sz="1800">
              <a:solidFill>
                <a:schemeClr val="dk1"/>
              </a:solidFill>
              <a:latin typeface="Twentieth Century"/>
              <a:ea typeface="Twentieth Century"/>
              <a:cs typeface="Twentieth Century"/>
              <a:sym typeface="Twentieth Century"/>
            </a:endParaRPr>
          </a:p>
        </p:txBody>
      </p:sp>
      <p:sp>
        <p:nvSpPr>
          <p:cNvPr id="112" name="Google Shape;112;p4"/>
          <p:cNvSpPr/>
          <p:nvPr/>
        </p:nvSpPr>
        <p:spPr>
          <a:xfrm>
            <a:off x="5347063" y="4352384"/>
            <a:ext cx="1079863" cy="411199"/>
          </a:xfrm>
          <a:prstGeom prst="rightArrow">
            <a:avLst>
              <a:gd name="adj1" fmla="val 50000"/>
              <a:gd name="adj2" fmla="val 50000"/>
            </a:avLst>
          </a:prstGeom>
          <a:solidFill>
            <a:schemeClr val="accent1"/>
          </a:solidFill>
          <a:ln w="15875" cap="flat" cmpd="sng">
            <a:solidFill>
              <a:srgbClr val="6F942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wentieth Century"/>
              <a:ea typeface="Twentieth Century"/>
              <a:cs typeface="Twentieth Century"/>
              <a:sym typeface="Twentieth Century"/>
            </a:endParaRPr>
          </a:p>
        </p:txBody>
      </p:sp>
      <p:sp>
        <p:nvSpPr>
          <p:cNvPr id="113" name="Google Shape;113;p4"/>
          <p:cNvSpPr txBox="1"/>
          <p:nvPr/>
        </p:nvSpPr>
        <p:spPr>
          <a:xfrm>
            <a:off x="7585163" y="4368128"/>
            <a:ext cx="3082835"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1800" b="1">
                <a:solidFill>
                  <a:srgbClr val="739A28"/>
                </a:solidFill>
                <a:latin typeface="Twentieth Century"/>
                <a:ea typeface="Twentieth Century"/>
                <a:cs typeface="Twentieth Century"/>
                <a:sym typeface="Twentieth Century"/>
              </a:rPr>
              <a:t>NETWORKING</a:t>
            </a:r>
            <a:endParaRPr sz="1800" b="1">
              <a:solidFill>
                <a:srgbClr val="739A28"/>
              </a:solidFill>
              <a:latin typeface="Twentieth Century"/>
              <a:ea typeface="Twentieth Century"/>
              <a:cs typeface="Twentieth Century"/>
              <a:sym typeface="Twentieth Century"/>
            </a:endParaRPr>
          </a:p>
        </p:txBody>
      </p:sp>
      <p:sp>
        <p:nvSpPr>
          <p:cNvPr id="114" name="Google Shape;114;p4"/>
          <p:cNvSpPr/>
          <p:nvPr/>
        </p:nvSpPr>
        <p:spPr>
          <a:xfrm>
            <a:off x="6984711" y="4918670"/>
            <a:ext cx="4284179" cy="147732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it-IT" sz="1800">
                <a:solidFill>
                  <a:schemeClr val="dk1"/>
                </a:solidFill>
                <a:latin typeface="Twentieth Century"/>
                <a:ea typeface="Twentieth Century"/>
                <a:cs typeface="Twentieth Century"/>
                <a:sym typeface="Twentieth Century"/>
              </a:rPr>
              <a:t>As literature shows that only the multi-component intervention category can significantly reduce the care load, self-help groups and chats intercept the need for networking, counteracting isolation.</a:t>
            </a:r>
            <a:endParaRPr sz="1800">
              <a:solidFill>
                <a:schemeClr val="dk1"/>
              </a:solidFill>
              <a:latin typeface="Twentieth Century"/>
              <a:ea typeface="Twentieth Century"/>
              <a:cs typeface="Twentieth Century"/>
              <a:sym typeface="Twentieth Centur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txBox="1">
            <a:spLocks noGrp="1"/>
          </p:cNvSpPr>
          <p:nvPr>
            <p:ph type="title"/>
          </p:nvPr>
        </p:nvSpPr>
        <p:spPr>
          <a:xfrm>
            <a:off x="1024128" y="827314"/>
            <a:ext cx="9720072" cy="923109"/>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5000"/>
              <a:buFont typeface="Twentieth Century"/>
              <a:buNone/>
            </a:pPr>
            <a:r>
              <a:rPr lang="it-IT"/>
              <a:t>DANCECARE CONCEPT</a:t>
            </a:r>
            <a:endParaRPr/>
          </a:p>
        </p:txBody>
      </p:sp>
      <p:sp>
        <p:nvSpPr>
          <p:cNvPr id="120" name="Google Shape;120;p5"/>
          <p:cNvSpPr txBox="1">
            <a:spLocks noGrp="1"/>
          </p:cNvSpPr>
          <p:nvPr>
            <p:ph type="body" idx="1"/>
          </p:nvPr>
        </p:nvSpPr>
        <p:spPr>
          <a:xfrm>
            <a:off x="1024128" y="2286000"/>
            <a:ext cx="9720073" cy="4023360"/>
          </a:xfrm>
          <a:prstGeom prst="rect">
            <a:avLst/>
          </a:prstGeom>
          <a:noFill/>
          <a:ln>
            <a:noFill/>
          </a:ln>
        </p:spPr>
        <p:txBody>
          <a:bodyPr spcFirstLastPara="1" wrap="square" lIns="45700" tIns="45700" rIns="45700" bIns="45700" anchor="t" anchorCtr="0">
            <a:normAutofit/>
          </a:bodyPr>
          <a:lstStyle/>
          <a:p>
            <a:pPr marL="91440" lvl="0" indent="-139700" algn="l" rtl="0">
              <a:lnSpc>
                <a:spcPct val="90000"/>
              </a:lnSpc>
              <a:spcBef>
                <a:spcPts val="0"/>
              </a:spcBef>
              <a:spcAft>
                <a:spcPts val="0"/>
              </a:spcAft>
              <a:buSzPts val="2200"/>
              <a:buChar char=" "/>
            </a:pPr>
            <a:r>
              <a:rPr lang="it-IT"/>
              <a:t>A caregiver who takes care of him/herself, </a:t>
            </a:r>
            <a:endParaRPr/>
          </a:p>
          <a:p>
            <a:pPr marL="91440" lvl="0" indent="-139700" algn="l" rtl="0">
              <a:lnSpc>
                <a:spcPct val="90000"/>
              </a:lnSpc>
              <a:spcBef>
                <a:spcPts val="1400"/>
              </a:spcBef>
              <a:spcAft>
                <a:spcPts val="0"/>
              </a:spcAft>
              <a:buSzPts val="2200"/>
              <a:buChar char=" "/>
            </a:pPr>
            <a:r>
              <a:rPr lang="it-IT"/>
              <a:t>who is aware of his/her limits and resources also on an emotional level, </a:t>
            </a:r>
            <a:endParaRPr/>
          </a:p>
          <a:p>
            <a:pPr marL="91440" lvl="0" indent="-139700" algn="l" rtl="0">
              <a:lnSpc>
                <a:spcPct val="90000"/>
              </a:lnSpc>
              <a:spcBef>
                <a:spcPts val="1400"/>
              </a:spcBef>
              <a:spcAft>
                <a:spcPts val="0"/>
              </a:spcAft>
              <a:buSzPts val="2200"/>
              <a:buChar char=" "/>
            </a:pPr>
            <a:r>
              <a:rPr lang="it-IT"/>
              <a:t>who fits into a peer group and avoids isolation, </a:t>
            </a:r>
            <a:endParaRPr/>
          </a:p>
          <a:p>
            <a:pPr marL="91440" lvl="0" indent="-139700" algn="l" rtl="0">
              <a:lnSpc>
                <a:spcPct val="90000"/>
              </a:lnSpc>
              <a:spcBef>
                <a:spcPts val="1400"/>
              </a:spcBef>
              <a:spcAft>
                <a:spcPts val="0"/>
              </a:spcAft>
              <a:buSzPts val="2200"/>
              <a:buChar char=" "/>
            </a:pPr>
            <a:r>
              <a:rPr lang="it-IT"/>
              <a:t>will be healthier, </a:t>
            </a:r>
            <a:endParaRPr/>
          </a:p>
          <a:p>
            <a:pPr marL="91440" lvl="0" indent="-139700" algn="l" rtl="0">
              <a:lnSpc>
                <a:spcPct val="90000"/>
              </a:lnSpc>
              <a:spcBef>
                <a:spcPts val="1400"/>
              </a:spcBef>
              <a:spcAft>
                <a:spcPts val="0"/>
              </a:spcAft>
              <a:buSzPts val="2200"/>
              <a:buChar char=" "/>
            </a:pPr>
            <a:r>
              <a:rPr lang="it-IT"/>
              <a:t>will resort less to the use of drugs,</a:t>
            </a:r>
            <a:endParaRPr/>
          </a:p>
          <a:p>
            <a:pPr marL="91440" lvl="0" indent="-139700" algn="l" rtl="0">
              <a:lnSpc>
                <a:spcPct val="90000"/>
              </a:lnSpc>
              <a:spcBef>
                <a:spcPts val="1400"/>
              </a:spcBef>
              <a:spcAft>
                <a:spcPts val="0"/>
              </a:spcAft>
              <a:buSzPts val="2200"/>
              <a:buChar char=" "/>
            </a:pPr>
            <a:r>
              <a:rPr lang="it-IT"/>
              <a:t>will turn less to the health care system; </a:t>
            </a:r>
            <a:endParaRPr/>
          </a:p>
          <a:p>
            <a:pPr marL="91440" lvl="0" indent="-139700" algn="l" rtl="0">
              <a:lnSpc>
                <a:spcPct val="90000"/>
              </a:lnSpc>
              <a:spcBef>
                <a:spcPts val="1400"/>
              </a:spcBef>
              <a:spcAft>
                <a:spcPts val="0"/>
              </a:spcAft>
              <a:buSzPts val="2200"/>
              <a:buChar char=" "/>
            </a:pPr>
            <a:r>
              <a:rPr lang="it-IT"/>
              <a:t>and will also be able to care for his/her elderly person better.</a:t>
            </a:r>
            <a:endParaRPr/>
          </a:p>
          <a:p>
            <a:pPr marL="91440" lvl="0" indent="0" algn="l" rtl="0">
              <a:lnSpc>
                <a:spcPct val="90000"/>
              </a:lnSpc>
              <a:spcBef>
                <a:spcPts val="1400"/>
              </a:spcBef>
              <a:spcAft>
                <a:spcPts val="0"/>
              </a:spcAft>
              <a:buSzPts val="22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title"/>
          </p:nvPr>
        </p:nvSpPr>
        <p:spPr>
          <a:xfrm>
            <a:off x="1024128" y="809896"/>
            <a:ext cx="9720072" cy="923109"/>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5000"/>
              <a:buFont typeface="Twentieth Century"/>
              <a:buNone/>
            </a:pPr>
            <a:r>
              <a:rPr lang="it-IT"/>
              <a:t>OUTLINE OF OBJECTIVES</a:t>
            </a:r>
            <a:endParaRPr/>
          </a:p>
        </p:txBody>
      </p:sp>
      <p:graphicFrame>
        <p:nvGraphicFramePr>
          <p:cNvPr id="126" name="Google Shape;126;p6"/>
          <p:cNvGraphicFramePr/>
          <p:nvPr/>
        </p:nvGraphicFramePr>
        <p:xfrm>
          <a:off x="819149" y="1733005"/>
          <a:ext cx="11024500" cy="975370"/>
        </p:xfrm>
        <a:graphic>
          <a:graphicData uri="http://schemas.openxmlformats.org/drawingml/2006/table">
            <a:tbl>
              <a:tblPr firstRow="1" bandRow="1">
                <a:noFill/>
                <a:tableStyleId>{B039A553-4C7F-42D8-8442-FB0F4199B7BB}</a:tableStyleId>
              </a:tblPr>
              <a:tblGrid>
                <a:gridCol w="11024500">
                  <a:extLst>
                    <a:ext uri="{9D8B030D-6E8A-4147-A177-3AD203B41FA5}">
                      <a16:colId xmlns:a16="http://schemas.microsoft.com/office/drawing/2014/main" val="20000"/>
                    </a:ext>
                  </a:extLst>
                </a:gridCol>
              </a:tblGrid>
              <a:tr h="949225">
                <a:tc>
                  <a:txBody>
                    <a:bodyPr/>
                    <a:lstStyle/>
                    <a:p>
                      <a:pPr marL="0" marR="0" lvl="0" indent="0" algn="ctr" rtl="0">
                        <a:spcBef>
                          <a:spcPts val="0"/>
                        </a:spcBef>
                        <a:spcAft>
                          <a:spcPts val="0"/>
                        </a:spcAft>
                        <a:buNone/>
                      </a:pPr>
                      <a:r>
                        <a:rPr lang="it-IT" sz="1800" u="none" strike="noStrike" cap="none"/>
                        <a:t>GENERAL OBJETIVE </a:t>
                      </a:r>
                      <a:endParaRPr/>
                    </a:p>
                    <a:p>
                      <a:pPr marL="0" marR="0" lvl="0" indent="0" algn="ctr" rtl="0">
                        <a:spcBef>
                          <a:spcPts val="0"/>
                        </a:spcBef>
                        <a:spcAft>
                          <a:spcPts val="0"/>
                        </a:spcAft>
                        <a:buNone/>
                      </a:pPr>
                      <a:r>
                        <a:rPr lang="it-IT" sz="2000" u="none" strike="noStrike" cap="none"/>
                        <a:t>To reduce the burden of formal and informal LTC caregivers, </a:t>
                      </a:r>
                      <a:endParaRPr/>
                    </a:p>
                    <a:p>
                      <a:pPr marL="0" marR="0" lvl="0" indent="0" algn="ctr" rtl="0">
                        <a:spcBef>
                          <a:spcPts val="0"/>
                        </a:spcBef>
                        <a:spcAft>
                          <a:spcPts val="0"/>
                        </a:spcAft>
                        <a:buNone/>
                      </a:pPr>
                      <a:r>
                        <a:rPr lang="it-IT" sz="2000" u="none" strike="noStrike" cap="none"/>
                        <a:t>reducing the risk of depression and isolation</a:t>
                      </a:r>
                      <a:endParaRPr sz="2000" u="none" strike="noStrike" cap="none">
                        <a:latin typeface="Twentieth Century"/>
                        <a:ea typeface="Twentieth Century"/>
                        <a:cs typeface="Twentieth Century"/>
                        <a:sym typeface="Twentieth Century"/>
                      </a:endParaRPr>
                    </a:p>
                  </a:txBody>
                  <a:tcPr marL="91450" marR="91450" marT="45725" marB="45725"/>
                </a:tc>
                <a:extLst>
                  <a:ext uri="{0D108BD9-81ED-4DB2-BD59-A6C34878D82A}">
                    <a16:rowId xmlns:a16="http://schemas.microsoft.com/office/drawing/2014/main" val="10000"/>
                  </a:ext>
                </a:extLst>
              </a:tr>
            </a:tbl>
          </a:graphicData>
        </a:graphic>
      </p:graphicFrame>
      <p:graphicFrame>
        <p:nvGraphicFramePr>
          <p:cNvPr id="127" name="Google Shape;127;p6"/>
          <p:cNvGraphicFramePr/>
          <p:nvPr/>
        </p:nvGraphicFramePr>
        <p:xfrm>
          <a:off x="819150" y="2751908"/>
          <a:ext cx="10998425" cy="3657610"/>
        </p:xfrm>
        <a:graphic>
          <a:graphicData uri="http://schemas.openxmlformats.org/drawingml/2006/table">
            <a:tbl>
              <a:tblPr firstRow="1" bandRow="1">
                <a:noFill/>
                <a:tableStyleId>{DCF0E074-E3EB-4EDF-9CDE-340D59CF2372}</a:tableStyleId>
              </a:tblPr>
              <a:tblGrid>
                <a:gridCol w="1193025">
                  <a:extLst>
                    <a:ext uri="{9D8B030D-6E8A-4147-A177-3AD203B41FA5}">
                      <a16:colId xmlns:a16="http://schemas.microsoft.com/office/drawing/2014/main" val="20000"/>
                    </a:ext>
                  </a:extLst>
                </a:gridCol>
                <a:gridCol w="1122925">
                  <a:extLst>
                    <a:ext uri="{9D8B030D-6E8A-4147-A177-3AD203B41FA5}">
                      <a16:colId xmlns:a16="http://schemas.microsoft.com/office/drawing/2014/main" val="20001"/>
                    </a:ext>
                  </a:extLst>
                </a:gridCol>
                <a:gridCol w="1263100">
                  <a:extLst>
                    <a:ext uri="{9D8B030D-6E8A-4147-A177-3AD203B41FA5}">
                      <a16:colId xmlns:a16="http://schemas.microsoft.com/office/drawing/2014/main" val="20002"/>
                    </a:ext>
                  </a:extLst>
                </a:gridCol>
                <a:gridCol w="1193025">
                  <a:extLst>
                    <a:ext uri="{9D8B030D-6E8A-4147-A177-3AD203B41FA5}">
                      <a16:colId xmlns:a16="http://schemas.microsoft.com/office/drawing/2014/main" val="20003"/>
                    </a:ext>
                  </a:extLst>
                </a:gridCol>
                <a:gridCol w="1193025">
                  <a:extLst>
                    <a:ext uri="{9D8B030D-6E8A-4147-A177-3AD203B41FA5}">
                      <a16:colId xmlns:a16="http://schemas.microsoft.com/office/drawing/2014/main" val="20004"/>
                    </a:ext>
                  </a:extLst>
                </a:gridCol>
                <a:gridCol w="1193025">
                  <a:extLst>
                    <a:ext uri="{9D8B030D-6E8A-4147-A177-3AD203B41FA5}">
                      <a16:colId xmlns:a16="http://schemas.microsoft.com/office/drawing/2014/main" val="20005"/>
                    </a:ext>
                  </a:extLst>
                </a:gridCol>
                <a:gridCol w="1193025">
                  <a:extLst>
                    <a:ext uri="{9D8B030D-6E8A-4147-A177-3AD203B41FA5}">
                      <a16:colId xmlns:a16="http://schemas.microsoft.com/office/drawing/2014/main" val="20006"/>
                    </a:ext>
                  </a:extLst>
                </a:gridCol>
                <a:gridCol w="1288750">
                  <a:extLst>
                    <a:ext uri="{9D8B030D-6E8A-4147-A177-3AD203B41FA5}">
                      <a16:colId xmlns:a16="http://schemas.microsoft.com/office/drawing/2014/main" val="20007"/>
                    </a:ext>
                  </a:extLst>
                </a:gridCol>
                <a:gridCol w="1358525">
                  <a:extLst>
                    <a:ext uri="{9D8B030D-6E8A-4147-A177-3AD203B41FA5}">
                      <a16:colId xmlns:a16="http://schemas.microsoft.com/office/drawing/2014/main" val="20008"/>
                    </a:ext>
                  </a:extLst>
                </a:gridCol>
              </a:tblGrid>
              <a:tr h="3361500">
                <a:tc>
                  <a:txBody>
                    <a:bodyPr/>
                    <a:lstStyle/>
                    <a:p>
                      <a:pPr marL="0" marR="0" lvl="0" indent="0" algn="l" rtl="0">
                        <a:spcBef>
                          <a:spcPts val="0"/>
                        </a:spcBef>
                        <a:spcAft>
                          <a:spcPts val="0"/>
                        </a:spcAft>
                        <a:buNone/>
                      </a:pPr>
                      <a:r>
                        <a:rPr lang="it-IT" sz="1800" u="none" strike="noStrike" cap="none"/>
                        <a:t>1.</a:t>
                      </a:r>
                      <a:endParaRPr/>
                    </a:p>
                    <a:p>
                      <a:pPr marL="0" marR="0" lvl="0" indent="0" algn="l" rtl="0">
                        <a:spcBef>
                          <a:spcPts val="0"/>
                        </a:spcBef>
                        <a:spcAft>
                          <a:spcPts val="0"/>
                        </a:spcAft>
                        <a:buNone/>
                      </a:pPr>
                      <a:r>
                        <a:rPr lang="it-IT" sz="1800"/>
                        <a:t>Reducing the burden of LTC informal and formal caregivers</a:t>
                      </a:r>
                      <a:endParaRPr sz="1800"/>
                    </a:p>
                  </a:txBody>
                  <a:tcPr marL="91450" marR="91450" marT="45725" marB="45725"/>
                </a:tc>
                <a:tc>
                  <a:txBody>
                    <a:bodyPr/>
                    <a:lstStyle/>
                    <a:p>
                      <a:pPr marL="0" marR="0" lvl="0" indent="0" algn="l" rtl="0">
                        <a:spcBef>
                          <a:spcPts val="0"/>
                        </a:spcBef>
                        <a:spcAft>
                          <a:spcPts val="0"/>
                        </a:spcAft>
                        <a:buNone/>
                      </a:pPr>
                      <a:r>
                        <a:rPr lang="it-IT" sz="1800"/>
                        <a:t>2. Reducing depression of LCT informal and formal caregivers</a:t>
                      </a:r>
                      <a:endParaRPr sz="1800"/>
                    </a:p>
                  </a:txBody>
                  <a:tcPr marL="91450" marR="91450" marT="45725" marB="45725"/>
                </a:tc>
                <a:tc>
                  <a:txBody>
                    <a:bodyPr/>
                    <a:lstStyle/>
                    <a:p>
                      <a:pPr marL="0" marR="0" lvl="0" indent="0" algn="l" rtl="0">
                        <a:spcBef>
                          <a:spcPts val="0"/>
                        </a:spcBef>
                        <a:spcAft>
                          <a:spcPts val="0"/>
                        </a:spcAft>
                        <a:buNone/>
                      </a:pPr>
                      <a:r>
                        <a:rPr lang="it-IT" sz="1800"/>
                        <a:t>3. Improving the quality of life in ageing and the way in which older people are cared for</a:t>
                      </a:r>
                      <a:endParaRPr sz="1800"/>
                    </a:p>
                  </a:txBody>
                  <a:tcPr marL="91450" marR="91450" marT="45725" marB="45725"/>
                </a:tc>
                <a:tc>
                  <a:txBody>
                    <a:bodyPr/>
                    <a:lstStyle/>
                    <a:p>
                      <a:pPr marL="0" marR="0" lvl="0" indent="0" algn="l" rtl="0">
                        <a:spcBef>
                          <a:spcPts val="0"/>
                        </a:spcBef>
                        <a:spcAft>
                          <a:spcPts val="0"/>
                        </a:spcAft>
                        <a:buNone/>
                      </a:pPr>
                      <a:r>
                        <a:rPr lang="it-IT" sz="1800"/>
                        <a:t>4. Reducing isolation and Promoting communication and networking between different types of LTC carers</a:t>
                      </a:r>
                      <a:endParaRPr sz="1800"/>
                    </a:p>
                  </a:txBody>
                  <a:tcPr marL="91450" marR="91450" marT="45725" marB="45725"/>
                </a:tc>
                <a:tc>
                  <a:txBody>
                    <a:bodyPr/>
                    <a:lstStyle/>
                    <a:p>
                      <a:pPr marL="0" marR="0" lvl="0" indent="0" algn="l" rtl="0">
                        <a:spcBef>
                          <a:spcPts val="0"/>
                        </a:spcBef>
                        <a:spcAft>
                          <a:spcPts val="0"/>
                        </a:spcAft>
                        <a:buNone/>
                      </a:pPr>
                      <a:r>
                        <a:rPr lang="it-IT" sz="1800"/>
                        <a:t>5. Systematize and field-test the effectiveness of the body-mind methodologies used</a:t>
                      </a:r>
                      <a:endParaRPr sz="1800"/>
                    </a:p>
                  </a:txBody>
                  <a:tcPr marL="91450" marR="91450" marT="45725" marB="45725"/>
                </a:tc>
                <a:tc>
                  <a:txBody>
                    <a:bodyPr/>
                    <a:lstStyle/>
                    <a:p>
                      <a:pPr marL="0" marR="0" lvl="0" indent="0" algn="l" rtl="0">
                        <a:spcBef>
                          <a:spcPts val="0"/>
                        </a:spcBef>
                        <a:spcAft>
                          <a:spcPts val="0"/>
                        </a:spcAft>
                        <a:buNone/>
                      </a:pPr>
                      <a:r>
                        <a:rPr lang="it-IT" sz="1800"/>
                        <a:t>6. Enhance and expand the DMT methodologies through the inclusion of the WM method</a:t>
                      </a:r>
                      <a:endParaRPr sz="1800"/>
                    </a:p>
                  </a:txBody>
                  <a:tcPr marL="91450" marR="91450" marT="45725" marB="45725"/>
                </a:tc>
                <a:tc>
                  <a:txBody>
                    <a:bodyPr/>
                    <a:lstStyle/>
                    <a:p>
                      <a:pPr marL="0" marR="0" lvl="0" indent="0" algn="l" rtl="0">
                        <a:spcBef>
                          <a:spcPts val="0"/>
                        </a:spcBef>
                        <a:spcAft>
                          <a:spcPts val="0"/>
                        </a:spcAft>
                        <a:buNone/>
                      </a:pPr>
                      <a:r>
                        <a:rPr lang="it-IT" sz="1800"/>
                        <a:t>7. Optimize the use of the DanceCARE educational program through digitization-BLENDED</a:t>
                      </a:r>
                      <a:endParaRPr sz="1800"/>
                    </a:p>
                  </a:txBody>
                  <a:tcPr marL="91450" marR="91450" marT="45725" marB="45725"/>
                </a:tc>
                <a:tc>
                  <a:txBody>
                    <a:bodyPr/>
                    <a:lstStyle/>
                    <a:p>
                      <a:pPr marL="0" marR="0" lvl="0" indent="0" algn="l" rtl="0">
                        <a:spcBef>
                          <a:spcPts val="0"/>
                        </a:spcBef>
                        <a:spcAft>
                          <a:spcPts val="0"/>
                        </a:spcAft>
                        <a:buNone/>
                      </a:pPr>
                      <a:r>
                        <a:rPr lang="it-IT" sz="1800"/>
                        <a:t>8. Disseminating the created educational program to various training institutions specialized in DMT</a:t>
                      </a:r>
                      <a:endParaRPr sz="1800"/>
                    </a:p>
                  </a:txBody>
                  <a:tcPr marL="91450" marR="91450" marT="45725" marB="45725"/>
                </a:tc>
                <a:tc>
                  <a:txBody>
                    <a:bodyPr/>
                    <a:lstStyle/>
                    <a:p>
                      <a:pPr marL="0" marR="0" lvl="0" indent="0" algn="l" rtl="0">
                        <a:spcBef>
                          <a:spcPts val="0"/>
                        </a:spcBef>
                        <a:spcAft>
                          <a:spcPts val="0"/>
                        </a:spcAft>
                        <a:buNone/>
                      </a:pPr>
                      <a:r>
                        <a:rPr lang="it-IT" sz="1800"/>
                        <a:t>9.   Involve stakeholders in adopting the</a:t>
                      </a:r>
                      <a:endParaRPr/>
                    </a:p>
                    <a:p>
                      <a:pPr marL="0" marR="0" lvl="0" indent="0" algn="l" rtl="0">
                        <a:spcBef>
                          <a:spcPts val="0"/>
                        </a:spcBef>
                        <a:spcAft>
                          <a:spcPts val="0"/>
                        </a:spcAft>
                        <a:buNone/>
                      </a:pPr>
                      <a:r>
                        <a:rPr lang="it-IT" sz="1800"/>
                        <a:t>DanceCARE curriculum as an ongoing education tool</a:t>
                      </a:r>
                      <a:endParaRPr sz="1800"/>
                    </a:p>
                  </a:txBody>
                  <a:tcPr marL="91450" marR="91450" marT="45725" marB="45725"/>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7"/>
          <p:cNvSpPr txBox="1">
            <a:spLocks noGrp="1"/>
          </p:cNvSpPr>
          <p:nvPr>
            <p:ph type="title"/>
          </p:nvPr>
        </p:nvSpPr>
        <p:spPr>
          <a:xfrm>
            <a:off x="1024128" y="827314"/>
            <a:ext cx="9720072" cy="923109"/>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5000"/>
              <a:buFont typeface="Twentieth Century"/>
              <a:buNone/>
            </a:pPr>
            <a:r>
              <a:rPr lang="it-IT"/>
              <a:t>TARGET GROUPS</a:t>
            </a:r>
            <a:endParaRPr/>
          </a:p>
        </p:txBody>
      </p:sp>
      <p:grpSp>
        <p:nvGrpSpPr>
          <p:cNvPr id="133" name="Google Shape;133;p7"/>
          <p:cNvGrpSpPr/>
          <p:nvPr/>
        </p:nvGrpSpPr>
        <p:grpSpPr>
          <a:xfrm>
            <a:off x="2196978" y="1750427"/>
            <a:ext cx="7287085" cy="4558298"/>
            <a:chOff x="1173040" y="3"/>
            <a:chExt cx="7287085" cy="4558298"/>
          </a:xfrm>
        </p:grpSpPr>
        <p:sp>
          <p:nvSpPr>
            <p:cNvPr id="134" name="Google Shape;134;p7"/>
            <p:cNvSpPr/>
            <p:nvPr/>
          </p:nvSpPr>
          <p:spPr>
            <a:xfrm>
              <a:off x="1173040" y="3"/>
              <a:ext cx="1917473" cy="958736"/>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7"/>
            <p:cNvSpPr txBox="1"/>
            <p:nvPr/>
          </p:nvSpPr>
          <p:spPr>
            <a:xfrm>
              <a:off x="1201120" y="28083"/>
              <a:ext cx="1861313" cy="902576"/>
            </a:xfrm>
            <a:prstGeom prst="rect">
              <a:avLst/>
            </a:prstGeom>
            <a:noFill/>
            <a:ln>
              <a:noFill/>
            </a:ln>
          </p:spPr>
          <p:txBody>
            <a:bodyPr spcFirstLastPara="1" wrap="square" lIns="68575" tIns="45700" rIns="68575" bIns="45700" anchor="ctr" anchorCtr="0">
              <a:noAutofit/>
            </a:bodyPr>
            <a:lstStyle/>
            <a:p>
              <a:pPr marL="0" marR="0" lvl="0" indent="0" algn="ctr" rtl="0">
                <a:lnSpc>
                  <a:spcPct val="90000"/>
                </a:lnSpc>
                <a:spcBef>
                  <a:spcPts val="0"/>
                </a:spcBef>
                <a:spcAft>
                  <a:spcPts val="0"/>
                </a:spcAft>
                <a:buNone/>
              </a:pPr>
              <a:r>
                <a:rPr lang="it-IT" sz="3600">
                  <a:solidFill>
                    <a:schemeClr val="lt1"/>
                  </a:solidFill>
                  <a:latin typeface="Twentieth Century"/>
                  <a:ea typeface="Twentieth Century"/>
                  <a:cs typeface="Twentieth Century"/>
                  <a:sym typeface="Twentieth Century"/>
                </a:rPr>
                <a:t>DIRECT</a:t>
              </a:r>
              <a:endParaRPr sz="3600">
                <a:solidFill>
                  <a:schemeClr val="lt1"/>
                </a:solidFill>
                <a:latin typeface="Twentieth Century"/>
                <a:ea typeface="Twentieth Century"/>
                <a:cs typeface="Twentieth Century"/>
                <a:sym typeface="Twentieth Century"/>
              </a:endParaRPr>
            </a:p>
          </p:txBody>
        </p:sp>
        <p:sp>
          <p:nvSpPr>
            <p:cNvPr id="136" name="Google Shape;136;p7"/>
            <p:cNvSpPr/>
            <p:nvPr/>
          </p:nvSpPr>
          <p:spPr>
            <a:xfrm>
              <a:off x="1364787" y="958740"/>
              <a:ext cx="1567707" cy="1052544"/>
            </a:xfrm>
            <a:custGeom>
              <a:avLst/>
              <a:gdLst/>
              <a:ahLst/>
              <a:cxnLst/>
              <a:rect l="l" t="t" r="r" b="b"/>
              <a:pathLst>
                <a:path w="120000" h="120000" extrusionOk="0">
                  <a:moveTo>
                    <a:pt x="0" y="0"/>
                  </a:moveTo>
                  <a:lnTo>
                    <a:pt x="0" y="120000"/>
                  </a:lnTo>
                  <a:lnTo>
                    <a:pt x="120000" y="120000"/>
                  </a:lnTo>
                </a:path>
              </a:pathLst>
            </a:custGeom>
            <a:noFill/>
            <a:ln w="15875" cap="flat" cmpd="sng">
              <a:solidFill>
                <a:srgbClr val="79A029"/>
              </a:solidFill>
              <a:prstDash val="solid"/>
              <a:round/>
              <a:headEnd type="none" w="sm" len="sm"/>
              <a:tailEnd type="none" w="sm" len="sm"/>
            </a:ln>
          </p:spPr>
        </p:sp>
        <p:sp>
          <p:nvSpPr>
            <p:cNvPr id="137" name="Google Shape;137;p7"/>
            <p:cNvSpPr/>
            <p:nvPr/>
          </p:nvSpPr>
          <p:spPr>
            <a:xfrm>
              <a:off x="2932494" y="1200572"/>
              <a:ext cx="2158538" cy="1621425"/>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txBox="1"/>
            <p:nvPr/>
          </p:nvSpPr>
          <p:spPr>
            <a:xfrm>
              <a:off x="2979984" y="1248062"/>
              <a:ext cx="2063558" cy="1526445"/>
            </a:xfrm>
            <a:prstGeom prst="rect">
              <a:avLst/>
            </a:prstGeom>
            <a:noFill/>
            <a:ln>
              <a:noFill/>
            </a:ln>
          </p:spPr>
          <p:txBody>
            <a:bodyPr spcFirstLastPara="1" wrap="square" lIns="28575" tIns="19050" rIns="28575" bIns="19050" anchor="ctr" anchorCtr="0">
              <a:noAutofit/>
            </a:bodyPr>
            <a:lstStyle/>
            <a:p>
              <a:pPr marL="0" marR="0" lvl="0" indent="0" algn="ctr" rtl="0">
                <a:lnSpc>
                  <a:spcPct val="90000"/>
                </a:lnSpc>
                <a:spcBef>
                  <a:spcPts val="0"/>
                </a:spcBef>
                <a:spcAft>
                  <a:spcPts val="0"/>
                </a:spcAft>
                <a:buNone/>
              </a:pPr>
              <a:r>
                <a:rPr lang="it-IT" sz="1500">
                  <a:solidFill>
                    <a:schemeClr val="dk1"/>
                  </a:solidFill>
                  <a:latin typeface="Twentieth Century"/>
                  <a:ea typeface="Twentieth Century"/>
                  <a:cs typeface="Twentieth Century"/>
                  <a:sym typeface="Twentieth Century"/>
                </a:rPr>
                <a:t>INFORMAL CAREGIVERS who provide care for an elderly family member or person by choiche and/or necessity, without any kind of remineration</a:t>
              </a:r>
              <a:endParaRPr sz="1500">
                <a:solidFill>
                  <a:schemeClr val="dk1"/>
                </a:solidFill>
                <a:latin typeface="Twentieth Century"/>
                <a:ea typeface="Twentieth Century"/>
                <a:cs typeface="Twentieth Century"/>
                <a:sym typeface="Twentieth Century"/>
              </a:endParaRPr>
            </a:p>
          </p:txBody>
        </p:sp>
        <p:sp>
          <p:nvSpPr>
            <p:cNvPr id="139" name="Google Shape;139;p7"/>
            <p:cNvSpPr/>
            <p:nvPr/>
          </p:nvSpPr>
          <p:spPr>
            <a:xfrm>
              <a:off x="1364787" y="958740"/>
              <a:ext cx="1576420" cy="2882134"/>
            </a:xfrm>
            <a:custGeom>
              <a:avLst/>
              <a:gdLst/>
              <a:ahLst/>
              <a:cxnLst/>
              <a:rect l="l" t="t" r="r" b="b"/>
              <a:pathLst>
                <a:path w="120000" h="120000" extrusionOk="0">
                  <a:moveTo>
                    <a:pt x="0" y="0"/>
                  </a:moveTo>
                  <a:lnTo>
                    <a:pt x="0" y="120000"/>
                  </a:lnTo>
                  <a:lnTo>
                    <a:pt x="120000" y="120000"/>
                  </a:lnTo>
                </a:path>
              </a:pathLst>
            </a:custGeom>
            <a:noFill/>
            <a:ln w="15875" cap="flat" cmpd="sng">
              <a:solidFill>
                <a:srgbClr val="79A029"/>
              </a:solidFill>
              <a:prstDash val="solid"/>
              <a:round/>
              <a:headEnd type="none" w="sm" len="sm"/>
              <a:tailEnd type="none" w="sm" len="sm"/>
            </a:ln>
          </p:spPr>
        </p:sp>
        <p:sp>
          <p:nvSpPr>
            <p:cNvPr id="140" name="Google Shape;140;p7"/>
            <p:cNvSpPr/>
            <p:nvPr/>
          </p:nvSpPr>
          <p:spPr>
            <a:xfrm>
              <a:off x="2941207" y="3123446"/>
              <a:ext cx="2225419" cy="1434855"/>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txBox="1"/>
            <p:nvPr/>
          </p:nvSpPr>
          <p:spPr>
            <a:xfrm>
              <a:off x="2983232" y="3165471"/>
              <a:ext cx="2141369" cy="1350805"/>
            </a:xfrm>
            <a:prstGeom prst="rect">
              <a:avLst/>
            </a:prstGeom>
            <a:noFill/>
            <a:ln>
              <a:noFill/>
            </a:ln>
          </p:spPr>
          <p:txBody>
            <a:bodyPr spcFirstLastPara="1" wrap="square" lIns="28575" tIns="19050" rIns="28575" bIns="19050" anchor="ctr" anchorCtr="0">
              <a:noAutofit/>
            </a:bodyPr>
            <a:lstStyle/>
            <a:p>
              <a:pPr marL="0" marR="0" lvl="0" indent="0" algn="ctr" rtl="0">
                <a:lnSpc>
                  <a:spcPct val="90000"/>
                </a:lnSpc>
                <a:spcBef>
                  <a:spcPts val="0"/>
                </a:spcBef>
                <a:spcAft>
                  <a:spcPts val="0"/>
                </a:spcAft>
                <a:buNone/>
              </a:pPr>
              <a:r>
                <a:rPr lang="it-IT" sz="1500">
                  <a:solidFill>
                    <a:schemeClr val="dk1"/>
                  </a:solidFill>
                  <a:latin typeface="Twentieth Century"/>
                  <a:ea typeface="Twentieth Century"/>
                  <a:cs typeface="Twentieth Century"/>
                  <a:sym typeface="Twentieth Century"/>
                </a:rPr>
                <a:t>FORMAL CAREGIVERS who carry out care work in close contact with family members (e.g. live-in carers, family assistant, migrant care workers)</a:t>
              </a:r>
              <a:endParaRPr sz="1500">
                <a:solidFill>
                  <a:schemeClr val="dk1"/>
                </a:solidFill>
                <a:latin typeface="Twentieth Century"/>
                <a:ea typeface="Twentieth Century"/>
                <a:cs typeface="Twentieth Century"/>
                <a:sym typeface="Twentieth Century"/>
              </a:endParaRPr>
            </a:p>
          </p:txBody>
        </p:sp>
        <p:sp>
          <p:nvSpPr>
            <p:cNvPr id="142" name="Google Shape;142;p7"/>
            <p:cNvSpPr/>
            <p:nvPr/>
          </p:nvSpPr>
          <p:spPr>
            <a:xfrm>
              <a:off x="6377197" y="3"/>
              <a:ext cx="1917473" cy="958736"/>
            </a:xfrm>
            <a:prstGeom prst="roundRect">
              <a:avLst>
                <a:gd name="adj" fmla="val 10000"/>
              </a:avLst>
            </a:prstGeom>
            <a:solidFill>
              <a:srgbClr val="98CB37"/>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txBox="1"/>
            <p:nvPr/>
          </p:nvSpPr>
          <p:spPr>
            <a:xfrm>
              <a:off x="6405277" y="28083"/>
              <a:ext cx="1861313" cy="902576"/>
            </a:xfrm>
            <a:prstGeom prst="rect">
              <a:avLst/>
            </a:prstGeom>
            <a:noFill/>
            <a:ln>
              <a:noFill/>
            </a:ln>
          </p:spPr>
          <p:txBody>
            <a:bodyPr spcFirstLastPara="1" wrap="square" lIns="68575" tIns="45700" rIns="68575" bIns="45700" anchor="ctr" anchorCtr="0">
              <a:noAutofit/>
            </a:bodyPr>
            <a:lstStyle/>
            <a:p>
              <a:pPr marL="0" marR="0" lvl="0" indent="0" algn="ctr" rtl="0">
                <a:lnSpc>
                  <a:spcPct val="90000"/>
                </a:lnSpc>
                <a:spcBef>
                  <a:spcPts val="0"/>
                </a:spcBef>
                <a:spcAft>
                  <a:spcPts val="0"/>
                </a:spcAft>
                <a:buNone/>
              </a:pPr>
              <a:r>
                <a:rPr lang="it-IT" sz="3600">
                  <a:solidFill>
                    <a:schemeClr val="lt1"/>
                  </a:solidFill>
                  <a:latin typeface="Twentieth Century"/>
                  <a:ea typeface="Twentieth Century"/>
                  <a:cs typeface="Twentieth Century"/>
                  <a:sym typeface="Twentieth Century"/>
                </a:rPr>
                <a:t>INDIRECT</a:t>
              </a:r>
              <a:endParaRPr sz="3600">
                <a:solidFill>
                  <a:schemeClr val="lt1"/>
                </a:solidFill>
                <a:latin typeface="Twentieth Century"/>
                <a:ea typeface="Twentieth Century"/>
                <a:cs typeface="Twentieth Century"/>
                <a:sym typeface="Twentieth Century"/>
              </a:endParaRPr>
            </a:p>
          </p:txBody>
        </p:sp>
        <p:sp>
          <p:nvSpPr>
            <p:cNvPr id="144" name="Google Shape;144;p7"/>
            <p:cNvSpPr/>
            <p:nvPr/>
          </p:nvSpPr>
          <p:spPr>
            <a:xfrm>
              <a:off x="6568945" y="958740"/>
              <a:ext cx="296241" cy="773451"/>
            </a:xfrm>
            <a:custGeom>
              <a:avLst/>
              <a:gdLst/>
              <a:ahLst/>
              <a:cxnLst/>
              <a:rect l="l" t="t" r="r" b="b"/>
              <a:pathLst>
                <a:path w="120000" h="120000" extrusionOk="0">
                  <a:moveTo>
                    <a:pt x="0" y="0"/>
                  </a:moveTo>
                  <a:lnTo>
                    <a:pt x="0" y="120000"/>
                  </a:lnTo>
                  <a:lnTo>
                    <a:pt x="120000" y="120000"/>
                  </a:lnTo>
                </a:path>
              </a:pathLst>
            </a:custGeom>
            <a:noFill/>
            <a:ln w="15875" cap="flat" cmpd="sng">
              <a:solidFill>
                <a:srgbClr val="79A029"/>
              </a:solidFill>
              <a:prstDash val="solid"/>
              <a:round/>
              <a:headEnd type="none" w="sm" len="sm"/>
              <a:tailEnd type="none" w="sm" len="sm"/>
            </a:ln>
          </p:spPr>
        </p:sp>
        <p:sp>
          <p:nvSpPr>
            <p:cNvPr id="145" name="Google Shape;145;p7"/>
            <p:cNvSpPr/>
            <p:nvPr/>
          </p:nvSpPr>
          <p:spPr>
            <a:xfrm>
              <a:off x="6865187" y="1252823"/>
              <a:ext cx="1533978" cy="958736"/>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txBox="1"/>
            <p:nvPr/>
          </p:nvSpPr>
          <p:spPr>
            <a:xfrm>
              <a:off x="6893267" y="1280903"/>
              <a:ext cx="1477818" cy="902576"/>
            </a:xfrm>
            <a:prstGeom prst="rect">
              <a:avLst/>
            </a:prstGeom>
            <a:noFill/>
            <a:ln>
              <a:noFill/>
            </a:ln>
          </p:spPr>
          <p:txBody>
            <a:bodyPr spcFirstLastPara="1" wrap="square" lIns="28575" tIns="19050" rIns="28575" bIns="19050" anchor="ctr" anchorCtr="0">
              <a:noAutofit/>
            </a:bodyPr>
            <a:lstStyle/>
            <a:p>
              <a:pPr marL="0" marR="0" lvl="0" indent="0" algn="ctr" rtl="0">
                <a:lnSpc>
                  <a:spcPct val="90000"/>
                </a:lnSpc>
                <a:spcBef>
                  <a:spcPts val="0"/>
                </a:spcBef>
                <a:spcAft>
                  <a:spcPts val="0"/>
                </a:spcAft>
                <a:buNone/>
              </a:pPr>
              <a:r>
                <a:rPr lang="it-IT" sz="1500">
                  <a:solidFill>
                    <a:schemeClr val="dk1"/>
                  </a:solidFill>
                  <a:latin typeface="Twentieth Century"/>
                  <a:ea typeface="Twentieth Century"/>
                  <a:cs typeface="Twentieth Century"/>
                  <a:sym typeface="Twentieth Century"/>
                </a:rPr>
                <a:t>OLDER PEOPLE with LTC needs</a:t>
              </a:r>
              <a:endParaRPr sz="1500">
                <a:solidFill>
                  <a:schemeClr val="dk1"/>
                </a:solidFill>
                <a:latin typeface="Twentieth Century"/>
                <a:ea typeface="Twentieth Century"/>
                <a:cs typeface="Twentieth Century"/>
                <a:sym typeface="Twentieth Century"/>
              </a:endParaRPr>
            </a:p>
          </p:txBody>
        </p:sp>
        <p:sp>
          <p:nvSpPr>
            <p:cNvPr id="147" name="Google Shape;147;p7"/>
            <p:cNvSpPr/>
            <p:nvPr/>
          </p:nvSpPr>
          <p:spPr>
            <a:xfrm>
              <a:off x="6568945" y="958740"/>
              <a:ext cx="339791" cy="1919621"/>
            </a:xfrm>
            <a:custGeom>
              <a:avLst/>
              <a:gdLst/>
              <a:ahLst/>
              <a:cxnLst/>
              <a:rect l="l" t="t" r="r" b="b"/>
              <a:pathLst>
                <a:path w="120000" h="120000" extrusionOk="0">
                  <a:moveTo>
                    <a:pt x="0" y="0"/>
                  </a:moveTo>
                  <a:lnTo>
                    <a:pt x="0" y="120000"/>
                  </a:lnTo>
                  <a:lnTo>
                    <a:pt x="120000" y="120000"/>
                  </a:lnTo>
                </a:path>
              </a:pathLst>
            </a:custGeom>
            <a:noFill/>
            <a:ln w="15875" cap="flat" cmpd="sng">
              <a:solidFill>
                <a:srgbClr val="79A029"/>
              </a:solidFill>
              <a:prstDash val="solid"/>
              <a:round/>
              <a:headEnd type="none" w="sm" len="sm"/>
              <a:tailEnd type="none" w="sm" len="sm"/>
            </a:ln>
          </p:spPr>
        </p:sp>
        <p:sp>
          <p:nvSpPr>
            <p:cNvPr id="148" name="Google Shape;148;p7"/>
            <p:cNvSpPr/>
            <p:nvPr/>
          </p:nvSpPr>
          <p:spPr>
            <a:xfrm>
              <a:off x="6908736" y="2398993"/>
              <a:ext cx="1533978" cy="958736"/>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7"/>
            <p:cNvSpPr txBox="1"/>
            <p:nvPr/>
          </p:nvSpPr>
          <p:spPr>
            <a:xfrm>
              <a:off x="6936816" y="2427073"/>
              <a:ext cx="1477818" cy="902576"/>
            </a:xfrm>
            <a:prstGeom prst="rect">
              <a:avLst/>
            </a:prstGeom>
            <a:noFill/>
            <a:ln>
              <a:noFill/>
            </a:ln>
          </p:spPr>
          <p:txBody>
            <a:bodyPr spcFirstLastPara="1" wrap="square" lIns="28575" tIns="19050" rIns="28575" bIns="19050" anchor="ctr" anchorCtr="0">
              <a:noAutofit/>
            </a:bodyPr>
            <a:lstStyle/>
            <a:p>
              <a:pPr marL="0" marR="0" lvl="0" indent="0" algn="ctr" rtl="0">
                <a:lnSpc>
                  <a:spcPct val="90000"/>
                </a:lnSpc>
                <a:spcBef>
                  <a:spcPts val="0"/>
                </a:spcBef>
                <a:spcAft>
                  <a:spcPts val="0"/>
                </a:spcAft>
                <a:buNone/>
              </a:pPr>
              <a:r>
                <a:rPr lang="it-IT" sz="1500">
                  <a:solidFill>
                    <a:schemeClr val="dk1"/>
                  </a:solidFill>
                  <a:latin typeface="Twentieth Century"/>
                  <a:ea typeface="Twentieth Century"/>
                  <a:cs typeface="Twentieth Century"/>
                  <a:sym typeface="Twentieth Century"/>
                </a:rPr>
                <a:t>SOCIAL AND HEALTH CARE INSTITUTIONS</a:t>
              </a:r>
              <a:endParaRPr sz="1500">
                <a:solidFill>
                  <a:schemeClr val="dk1"/>
                </a:solidFill>
                <a:latin typeface="Twentieth Century"/>
                <a:ea typeface="Twentieth Century"/>
                <a:cs typeface="Twentieth Century"/>
                <a:sym typeface="Twentieth Century"/>
              </a:endParaRPr>
            </a:p>
          </p:txBody>
        </p:sp>
        <p:sp>
          <p:nvSpPr>
            <p:cNvPr id="150" name="Google Shape;150;p7"/>
            <p:cNvSpPr/>
            <p:nvPr/>
          </p:nvSpPr>
          <p:spPr>
            <a:xfrm>
              <a:off x="6568945" y="958740"/>
              <a:ext cx="357202" cy="3109336"/>
            </a:xfrm>
            <a:custGeom>
              <a:avLst/>
              <a:gdLst/>
              <a:ahLst/>
              <a:cxnLst/>
              <a:rect l="l" t="t" r="r" b="b"/>
              <a:pathLst>
                <a:path w="120000" h="120000" extrusionOk="0">
                  <a:moveTo>
                    <a:pt x="0" y="0"/>
                  </a:moveTo>
                  <a:lnTo>
                    <a:pt x="0" y="120000"/>
                  </a:lnTo>
                  <a:lnTo>
                    <a:pt x="120000" y="120000"/>
                  </a:lnTo>
                </a:path>
              </a:pathLst>
            </a:custGeom>
            <a:noFill/>
            <a:ln w="15875" cap="flat" cmpd="sng">
              <a:solidFill>
                <a:srgbClr val="79A029"/>
              </a:solidFill>
              <a:prstDash val="solid"/>
              <a:round/>
              <a:headEnd type="none" w="sm" len="sm"/>
              <a:tailEnd type="none" w="sm" len="sm"/>
            </a:ln>
          </p:spPr>
        </p:sp>
        <p:sp>
          <p:nvSpPr>
            <p:cNvPr id="151" name="Google Shape;151;p7"/>
            <p:cNvSpPr/>
            <p:nvPr/>
          </p:nvSpPr>
          <p:spPr>
            <a:xfrm>
              <a:off x="6926147" y="3588708"/>
              <a:ext cx="1533978" cy="958736"/>
            </a:xfrm>
            <a:prstGeom prst="roundRect">
              <a:avLst>
                <a:gd name="adj" fmla="val 10000"/>
              </a:avLst>
            </a:prstGeom>
            <a:solidFill>
              <a:schemeClr val="lt1">
                <a:alpha val="89803"/>
              </a:schemeClr>
            </a:solidFill>
            <a:ln w="15875" cap="flat" cmpd="sng">
              <a:solidFill>
                <a:srgbClr val="98CB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7"/>
            <p:cNvSpPr txBox="1"/>
            <p:nvPr/>
          </p:nvSpPr>
          <p:spPr>
            <a:xfrm>
              <a:off x="6954227" y="3616788"/>
              <a:ext cx="1477818" cy="902576"/>
            </a:xfrm>
            <a:prstGeom prst="rect">
              <a:avLst/>
            </a:prstGeom>
            <a:noFill/>
            <a:ln>
              <a:noFill/>
            </a:ln>
          </p:spPr>
          <p:txBody>
            <a:bodyPr spcFirstLastPara="1" wrap="square" lIns="28575" tIns="19050" rIns="28575" bIns="19050" anchor="ctr" anchorCtr="0">
              <a:noAutofit/>
            </a:bodyPr>
            <a:lstStyle/>
            <a:p>
              <a:pPr marL="0" marR="0" lvl="0" indent="0" algn="ctr" rtl="0">
                <a:lnSpc>
                  <a:spcPct val="90000"/>
                </a:lnSpc>
                <a:spcBef>
                  <a:spcPts val="0"/>
                </a:spcBef>
                <a:spcAft>
                  <a:spcPts val="0"/>
                </a:spcAft>
                <a:buNone/>
              </a:pPr>
              <a:r>
                <a:rPr lang="it-IT" sz="1500">
                  <a:solidFill>
                    <a:schemeClr val="dk1"/>
                  </a:solidFill>
                  <a:latin typeface="Twentieth Century"/>
                  <a:ea typeface="Twentieth Century"/>
                  <a:cs typeface="Twentieth Century"/>
                  <a:sym typeface="Twentieth Century"/>
                </a:rPr>
                <a:t>PROFESSIONAL DMT ASSOCIATIONS AND SCHOOLS</a:t>
              </a:r>
              <a:endParaRPr sz="1500">
                <a:solidFill>
                  <a:schemeClr val="dk1"/>
                </a:solidFill>
                <a:latin typeface="Twentieth Century"/>
                <a:ea typeface="Twentieth Century"/>
                <a:cs typeface="Twentieth Century"/>
                <a:sym typeface="Twentieth Century"/>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8"/>
          <p:cNvSpPr txBox="1">
            <a:spLocks noGrp="1"/>
          </p:cNvSpPr>
          <p:nvPr>
            <p:ph type="title"/>
          </p:nvPr>
        </p:nvSpPr>
        <p:spPr>
          <a:xfrm>
            <a:off x="1024128" y="853440"/>
            <a:ext cx="9720072" cy="870857"/>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C0C0C"/>
              </a:buClr>
              <a:buSzPts val="5000"/>
              <a:buFont typeface="Twentieth Century"/>
              <a:buNone/>
            </a:pPr>
            <a:r>
              <a:rPr lang="it-IT"/>
              <a:t>PARTNERSHIP</a:t>
            </a:r>
            <a:endParaRPr/>
          </a:p>
        </p:txBody>
      </p:sp>
      <p:graphicFrame>
        <p:nvGraphicFramePr>
          <p:cNvPr id="158" name="Google Shape;158;p8"/>
          <p:cNvGraphicFramePr/>
          <p:nvPr/>
        </p:nvGraphicFramePr>
        <p:xfrm>
          <a:off x="766355" y="1985556"/>
          <a:ext cx="10563500" cy="4171350"/>
        </p:xfrm>
        <a:graphic>
          <a:graphicData uri="http://schemas.openxmlformats.org/drawingml/2006/table">
            <a:tbl>
              <a:tblPr firstRow="1" bandRow="1">
                <a:noFill/>
                <a:tableStyleId>{3FE26302-67EA-49B2-B705-C12E31421728}</a:tableStyleId>
              </a:tblPr>
              <a:tblGrid>
                <a:gridCol w="3152500">
                  <a:extLst>
                    <a:ext uri="{9D8B030D-6E8A-4147-A177-3AD203B41FA5}">
                      <a16:colId xmlns:a16="http://schemas.microsoft.com/office/drawing/2014/main" val="20000"/>
                    </a:ext>
                  </a:extLst>
                </a:gridCol>
                <a:gridCol w="5686700">
                  <a:extLst>
                    <a:ext uri="{9D8B030D-6E8A-4147-A177-3AD203B41FA5}">
                      <a16:colId xmlns:a16="http://schemas.microsoft.com/office/drawing/2014/main" val="20001"/>
                    </a:ext>
                  </a:extLst>
                </a:gridCol>
                <a:gridCol w="1724300">
                  <a:extLst>
                    <a:ext uri="{9D8B030D-6E8A-4147-A177-3AD203B41FA5}">
                      <a16:colId xmlns:a16="http://schemas.microsoft.com/office/drawing/2014/main" val="20002"/>
                    </a:ext>
                  </a:extLst>
                </a:gridCol>
              </a:tblGrid>
              <a:tr h="695225">
                <a:tc>
                  <a:txBody>
                    <a:bodyPr/>
                    <a:lstStyle/>
                    <a:p>
                      <a:pPr marL="0" marR="0" lvl="0" indent="0" algn="l" rtl="0">
                        <a:spcBef>
                          <a:spcPts val="0"/>
                        </a:spcBef>
                        <a:spcAft>
                          <a:spcPts val="0"/>
                        </a:spcAft>
                        <a:buNone/>
                      </a:pPr>
                      <a:r>
                        <a:rPr lang="it-IT" sz="1800"/>
                        <a:t>COORDINATOR </a:t>
                      </a:r>
                      <a:endParaRPr/>
                    </a:p>
                    <a:p>
                      <a:pPr marL="0" marR="0" lvl="0" indent="0" algn="l" rtl="0">
                        <a:spcBef>
                          <a:spcPts val="0"/>
                        </a:spcBef>
                        <a:spcAft>
                          <a:spcPts val="0"/>
                        </a:spcAft>
                        <a:buNone/>
                      </a:pPr>
                      <a:r>
                        <a:rPr lang="it-IT" sz="1800"/>
                        <a:t>INRCA</a:t>
                      </a:r>
                      <a:endParaRPr sz="1800"/>
                    </a:p>
                  </a:txBody>
                  <a:tcPr marL="91450" marR="91450" marT="45725" marB="45725"/>
                </a:tc>
                <a:tc>
                  <a:txBody>
                    <a:bodyPr/>
                    <a:lstStyle/>
                    <a:p>
                      <a:pPr marL="0" marR="0" lvl="0" indent="0" algn="l" rtl="0">
                        <a:spcBef>
                          <a:spcPts val="0"/>
                        </a:spcBef>
                        <a:spcAft>
                          <a:spcPts val="0"/>
                        </a:spcAft>
                        <a:buNone/>
                      </a:pPr>
                      <a:r>
                        <a:rPr lang="it-IT" sz="1800"/>
                        <a:t>National Public Body - Management, research expert and pilot site</a:t>
                      </a:r>
                      <a:endParaRPr sz="1800"/>
                    </a:p>
                  </a:txBody>
                  <a:tcPr marL="91450" marR="91450" marT="45725" marB="45725"/>
                </a:tc>
                <a:tc>
                  <a:txBody>
                    <a:bodyPr/>
                    <a:lstStyle/>
                    <a:p>
                      <a:pPr marL="0" marR="0" lvl="0" indent="0" algn="l" rtl="0">
                        <a:spcBef>
                          <a:spcPts val="0"/>
                        </a:spcBef>
                        <a:spcAft>
                          <a:spcPts val="0"/>
                        </a:spcAft>
                        <a:buNone/>
                      </a:pPr>
                      <a:r>
                        <a:rPr lang="it-IT" sz="1800"/>
                        <a:t>Italy</a:t>
                      </a:r>
                      <a:endParaRPr sz="1800"/>
                    </a:p>
                  </a:txBody>
                  <a:tcPr marL="91450" marR="91450" marT="45725" marB="45725"/>
                </a:tc>
                <a:extLst>
                  <a:ext uri="{0D108BD9-81ED-4DB2-BD59-A6C34878D82A}">
                    <a16:rowId xmlns:a16="http://schemas.microsoft.com/office/drawing/2014/main" val="10000"/>
                  </a:ext>
                </a:extLst>
              </a:tr>
              <a:tr h="695225">
                <a:tc>
                  <a:txBody>
                    <a:bodyPr/>
                    <a:lstStyle/>
                    <a:p>
                      <a:pPr marL="0" marR="0" lvl="0" indent="0" algn="l" rtl="0">
                        <a:spcBef>
                          <a:spcPts val="0"/>
                        </a:spcBef>
                        <a:spcAft>
                          <a:spcPts val="0"/>
                        </a:spcAft>
                        <a:buNone/>
                      </a:pPr>
                      <a:r>
                        <a:rPr lang="it-IT" sz="1800"/>
                        <a:t>UNIVERSITATE DE VALENCIA</a:t>
                      </a:r>
                      <a:endParaRPr sz="1800"/>
                    </a:p>
                  </a:txBody>
                  <a:tcPr marL="91450" marR="91450" marT="45725" marB="45725"/>
                </a:tc>
                <a:tc>
                  <a:txBody>
                    <a:bodyPr/>
                    <a:lstStyle/>
                    <a:p>
                      <a:pPr marL="0" marR="0" lvl="0" indent="0" algn="l" rtl="0">
                        <a:spcBef>
                          <a:spcPts val="0"/>
                        </a:spcBef>
                        <a:spcAft>
                          <a:spcPts val="0"/>
                        </a:spcAft>
                        <a:buNone/>
                      </a:pPr>
                      <a:r>
                        <a:rPr lang="it-IT" sz="1800"/>
                        <a:t>Higher Education institution - Research expert and pilot site</a:t>
                      </a:r>
                      <a:endParaRPr sz="1800"/>
                    </a:p>
                  </a:txBody>
                  <a:tcPr marL="91450" marR="91450" marT="45725" marB="45725"/>
                </a:tc>
                <a:tc>
                  <a:txBody>
                    <a:bodyPr/>
                    <a:lstStyle/>
                    <a:p>
                      <a:pPr marL="0" marR="0" lvl="0" indent="0" algn="l" rtl="0">
                        <a:spcBef>
                          <a:spcPts val="0"/>
                        </a:spcBef>
                        <a:spcAft>
                          <a:spcPts val="0"/>
                        </a:spcAft>
                        <a:buNone/>
                      </a:pPr>
                      <a:r>
                        <a:rPr lang="it-IT" sz="1800"/>
                        <a:t>Spain</a:t>
                      </a:r>
                      <a:endParaRPr sz="1800"/>
                    </a:p>
                  </a:txBody>
                  <a:tcPr marL="91450" marR="91450" marT="45725" marB="45725"/>
                </a:tc>
                <a:extLst>
                  <a:ext uri="{0D108BD9-81ED-4DB2-BD59-A6C34878D82A}">
                    <a16:rowId xmlns:a16="http://schemas.microsoft.com/office/drawing/2014/main" val="10001"/>
                  </a:ext>
                </a:extLst>
              </a:tr>
              <a:tr h="695225">
                <a:tc>
                  <a:txBody>
                    <a:bodyPr/>
                    <a:lstStyle/>
                    <a:p>
                      <a:pPr marL="0" marR="0" lvl="0" indent="0" algn="l" rtl="0">
                        <a:spcBef>
                          <a:spcPts val="0"/>
                        </a:spcBef>
                        <a:spcAft>
                          <a:spcPts val="0"/>
                        </a:spcAft>
                        <a:buNone/>
                      </a:pPr>
                      <a:r>
                        <a:rPr lang="it-IT" sz="1800"/>
                        <a:t>AKTIOS</a:t>
                      </a:r>
                      <a:endParaRPr sz="1800"/>
                    </a:p>
                  </a:txBody>
                  <a:tcPr marL="91450" marR="91450" marT="45725" marB="45725"/>
                </a:tc>
                <a:tc>
                  <a:txBody>
                    <a:bodyPr/>
                    <a:lstStyle/>
                    <a:p>
                      <a:pPr marL="0" marR="0" lvl="0" indent="0" algn="l" rtl="0">
                        <a:spcBef>
                          <a:spcPts val="0"/>
                        </a:spcBef>
                        <a:spcAft>
                          <a:spcPts val="0"/>
                        </a:spcAft>
                        <a:buNone/>
                      </a:pPr>
                      <a:r>
                        <a:rPr lang="it-IT" sz="1800" b="0" i="0" u="none" strike="noStrike" cap="none">
                          <a:solidFill>
                            <a:srgbClr val="000000"/>
                          </a:solidFill>
                          <a:latin typeface="Twentieth Century"/>
                          <a:ea typeface="Twentieth Century"/>
                          <a:cs typeface="Twentieth Century"/>
                          <a:sym typeface="Twentieth Century"/>
                        </a:rPr>
                        <a:t>Small and medium sized enterprise </a:t>
                      </a:r>
                      <a:r>
                        <a:rPr lang="it-IT" sz="1800" b="0" i="0" u="none" strike="noStrike" cap="none">
                          <a:solidFill>
                            <a:schemeClr val="dk1"/>
                          </a:solidFill>
                          <a:latin typeface="Twentieth Century"/>
                          <a:ea typeface="Twentieth Century"/>
                          <a:cs typeface="Twentieth Century"/>
                          <a:sym typeface="Twentieth Century"/>
                        </a:rPr>
                        <a:t>-</a:t>
                      </a:r>
                      <a:r>
                        <a:rPr lang="it-IT" sz="1800"/>
                        <a:t> Pilot site partner and dissemination </a:t>
                      </a:r>
                      <a:endParaRPr sz="1800"/>
                    </a:p>
                  </a:txBody>
                  <a:tcPr marL="91450" marR="91450" marT="45725" marB="45725"/>
                </a:tc>
                <a:tc>
                  <a:txBody>
                    <a:bodyPr/>
                    <a:lstStyle/>
                    <a:p>
                      <a:pPr marL="0" marR="0" lvl="0" indent="0" algn="l" rtl="0">
                        <a:spcBef>
                          <a:spcPts val="0"/>
                        </a:spcBef>
                        <a:spcAft>
                          <a:spcPts val="0"/>
                        </a:spcAft>
                        <a:buNone/>
                      </a:pPr>
                      <a:r>
                        <a:rPr lang="it-IT" sz="1800"/>
                        <a:t>Greece</a:t>
                      </a:r>
                      <a:endParaRPr sz="1800"/>
                    </a:p>
                  </a:txBody>
                  <a:tcPr marL="91450" marR="91450" marT="45725" marB="45725"/>
                </a:tc>
                <a:extLst>
                  <a:ext uri="{0D108BD9-81ED-4DB2-BD59-A6C34878D82A}">
                    <a16:rowId xmlns:a16="http://schemas.microsoft.com/office/drawing/2014/main" val="10002"/>
                  </a:ext>
                </a:extLst>
              </a:tr>
              <a:tr h="695225">
                <a:tc>
                  <a:txBody>
                    <a:bodyPr/>
                    <a:lstStyle/>
                    <a:p>
                      <a:pPr marL="0" marR="0" lvl="0" indent="0" algn="l" rtl="0">
                        <a:spcBef>
                          <a:spcPts val="0"/>
                        </a:spcBef>
                        <a:spcAft>
                          <a:spcPts val="0"/>
                        </a:spcAft>
                        <a:buNone/>
                      </a:pPr>
                      <a:r>
                        <a:rPr lang="it-IT" sz="1800"/>
                        <a:t>EADMT (European Association of Dance Movement Therapy)</a:t>
                      </a:r>
                      <a:endParaRPr sz="1800"/>
                    </a:p>
                  </a:txBody>
                  <a:tcPr marL="91450" marR="91450" marT="45725" marB="45725"/>
                </a:tc>
                <a:tc>
                  <a:txBody>
                    <a:bodyPr/>
                    <a:lstStyle/>
                    <a:p>
                      <a:pPr marL="0" marR="0" lvl="0" indent="0" algn="l" rtl="0">
                        <a:spcBef>
                          <a:spcPts val="0"/>
                        </a:spcBef>
                        <a:spcAft>
                          <a:spcPts val="0"/>
                        </a:spcAft>
                        <a:buNone/>
                      </a:pPr>
                      <a:r>
                        <a:rPr lang="it-IT" sz="1800"/>
                        <a:t>Non governamental organization - Metodology expert</a:t>
                      </a:r>
                      <a:endParaRPr sz="1800"/>
                    </a:p>
                  </a:txBody>
                  <a:tcPr marL="91450" marR="91450" marT="45725" marB="45725"/>
                </a:tc>
                <a:tc>
                  <a:txBody>
                    <a:bodyPr/>
                    <a:lstStyle/>
                    <a:p>
                      <a:pPr marL="0" marR="0" lvl="0" indent="0" algn="l" rtl="0">
                        <a:spcBef>
                          <a:spcPts val="0"/>
                        </a:spcBef>
                        <a:spcAft>
                          <a:spcPts val="0"/>
                        </a:spcAft>
                        <a:buNone/>
                      </a:pPr>
                      <a:r>
                        <a:rPr lang="it-IT" sz="1800"/>
                        <a:t>Germany</a:t>
                      </a:r>
                      <a:endParaRPr sz="1800"/>
                    </a:p>
                  </a:txBody>
                  <a:tcPr marL="91450" marR="91450" marT="45725" marB="45725"/>
                </a:tc>
                <a:extLst>
                  <a:ext uri="{0D108BD9-81ED-4DB2-BD59-A6C34878D82A}">
                    <a16:rowId xmlns:a16="http://schemas.microsoft.com/office/drawing/2014/main" val="10003"/>
                  </a:ext>
                </a:extLst>
              </a:tr>
              <a:tr h="695225">
                <a:tc>
                  <a:txBody>
                    <a:bodyPr/>
                    <a:lstStyle/>
                    <a:p>
                      <a:pPr marL="0" marR="0" lvl="0" indent="0" algn="l" rtl="0">
                        <a:spcBef>
                          <a:spcPts val="0"/>
                        </a:spcBef>
                        <a:spcAft>
                          <a:spcPts val="0"/>
                        </a:spcAft>
                        <a:buNone/>
                      </a:pPr>
                      <a:r>
                        <a:rPr lang="it-IT" sz="1800"/>
                        <a:t>Wise Motion Community (Doctor Hanna Poikonen)</a:t>
                      </a:r>
                      <a:endParaRPr sz="1800"/>
                    </a:p>
                  </a:txBody>
                  <a:tcPr marL="91450" marR="91450" marT="45725" marB="45725"/>
                </a:tc>
                <a:tc>
                  <a:txBody>
                    <a:bodyPr/>
                    <a:lstStyle/>
                    <a:p>
                      <a:pPr marL="0" marR="0" lvl="0" indent="0" algn="l" rtl="0">
                        <a:spcBef>
                          <a:spcPts val="0"/>
                        </a:spcBef>
                        <a:spcAft>
                          <a:spcPts val="0"/>
                        </a:spcAft>
                        <a:buNone/>
                      </a:pPr>
                      <a:r>
                        <a:rPr lang="it-IT" sz="1800"/>
                        <a:t>Small and medium sized enterprise - Metodology expert</a:t>
                      </a:r>
                      <a:endParaRPr sz="1800"/>
                    </a:p>
                  </a:txBody>
                  <a:tcPr marL="91450" marR="91450" marT="45725" marB="45725"/>
                </a:tc>
                <a:tc>
                  <a:txBody>
                    <a:bodyPr/>
                    <a:lstStyle/>
                    <a:p>
                      <a:pPr marL="0" marR="0" lvl="0" indent="0" algn="l" rtl="0">
                        <a:spcBef>
                          <a:spcPts val="0"/>
                        </a:spcBef>
                        <a:spcAft>
                          <a:spcPts val="0"/>
                        </a:spcAft>
                        <a:buNone/>
                      </a:pPr>
                      <a:r>
                        <a:rPr lang="it-IT" sz="1800"/>
                        <a:t>Finland</a:t>
                      </a:r>
                      <a:endParaRPr sz="1800"/>
                    </a:p>
                  </a:txBody>
                  <a:tcPr marL="91450" marR="91450" marT="45725" marB="45725"/>
                </a:tc>
                <a:extLst>
                  <a:ext uri="{0D108BD9-81ED-4DB2-BD59-A6C34878D82A}">
                    <a16:rowId xmlns:a16="http://schemas.microsoft.com/office/drawing/2014/main" val="10004"/>
                  </a:ext>
                </a:extLst>
              </a:tr>
              <a:tr h="695225">
                <a:tc>
                  <a:txBody>
                    <a:bodyPr/>
                    <a:lstStyle/>
                    <a:p>
                      <a:pPr marL="0" marR="0" lvl="0" indent="0" algn="l" rtl="0">
                        <a:spcBef>
                          <a:spcPts val="0"/>
                        </a:spcBef>
                        <a:spcAft>
                          <a:spcPts val="0"/>
                        </a:spcAft>
                        <a:buNone/>
                      </a:pPr>
                      <a:r>
                        <a:rPr lang="it-IT" sz="1800"/>
                        <a:t>Computer Solution SA</a:t>
                      </a:r>
                      <a:endParaRPr sz="1800"/>
                    </a:p>
                  </a:txBody>
                  <a:tcPr marL="91450" marR="91450" marT="45725" marB="45725"/>
                </a:tc>
                <a:tc>
                  <a:txBody>
                    <a:bodyPr/>
                    <a:lstStyle/>
                    <a:p>
                      <a:pPr marL="0" marR="0" lvl="0" indent="0" algn="l" rtl="0">
                        <a:spcBef>
                          <a:spcPts val="0"/>
                        </a:spcBef>
                        <a:spcAft>
                          <a:spcPts val="0"/>
                        </a:spcAft>
                        <a:buNone/>
                      </a:pPr>
                      <a:r>
                        <a:rPr lang="it-IT" sz="1800"/>
                        <a:t>Small and medium sized enterprise - Expert for technological part development</a:t>
                      </a:r>
                      <a:endParaRPr sz="1800"/>
                    </a:p>
                  </a:txBody>
                  <a:tcPr marL="91450" marR="91450" marT="45725" marB="45725"/>
                </a:tc>
                <a:tc>
                  <a:txBody>
                    <a:bodyPr/>
                    <a:lstStyle/>
                    <a:p>
                      <a:pPr marL="0" marR="0" lvl="0" indent="0" algn="l" rtl="0">
                        <a:spcBef>
                          <a:spcPts val="0"/>
                        </a:spcBef>
                        <a:spcAft>
                          <a:spcPts val="0"/>
                        </a:spcAft>
                        <a:buNone/>
                      </a:pPr>
                      <a:r>
                        <a:rPr lang="it-IT" sz="1800"/>
                        <a:t>Greece</a:t>
                      </a:r>
                      <a:endParaRPr sz="1800"/>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9"/>
          <p:cNvSpPr txBox="1">
            <a:spLocks noGrp="1"/>
          </p:cNvSpPr>
          <p:nvPr>
            <p:ph type="ctrTitle"/>
          </p:nvPr>
        </p:nvSpPr>
        <p:spPr>
          <a:xfrm>
            <a:off x="457199" y="4679576"/>
            <a:ext cx="7866529" cy="2178424"/>
          </a:xfrm>
          <a:prstGeom prst="rect">
            <a:avLst/>
          </a:prstGeom>
          <a:noFill/>
          <a:ln>
            <a:noFill/>
          </a:ln>
        </p:spPr>
        <p:txBody>
          <a:bodyPr spcFirstLastPara="1" wrap="square" lIns="91425" tIns="45700" rIns="91425" bIns="45700" anchor="ctr" anchorCtr="0">
            <a:normAutofit fontScale="90000"/>
          </a:bodyPr>
          <a:lstStyle/>
          <a:p>
            <a:pPr marL="0" lvl="0" indent="0" algn="r" rtl="0">
              <a:lnSpc>
                <a:spcPct val="80000"/>
              </a:lnSpc>
              <a:spcBef>
                <a:spcPts val="0"/>
              </a:spcBef>
              <a:spcAft>
                <a:spcPts val="0"/>
              </a:spcAft>
              <a:buClr>
                <a:srgbClr val="0C0C0C"/>
              </a:buClr>
              <a:buSzPts val="5000"/>
              <a:buFont typeface="Twentieth Century"/>
              <a:buNone/>
            </a:pPr>
            <a:r>
              <a:rPr lang="it-IT"/>
              <a:t>FOCUS ON WP2 - PREPARATION AND DESIGN OF THE DANCECARE TRAINING PROGRAM</a:t>
            </a:r>
            <a:endParaRPr/>
          </a:p>
        </p:txBody>
      </p:sp>
      <p:sp>
        <p:nvSpPr>
          <p:cNvPr id="164" name="Google Shape;164;p9"/>
          <p:cNvSpPr txBox="1">
            <a:spLocks noGrp="1"/>
          </p:cNvSpPr>
          <p:nvPr>
            <p:ph type="subTitle" idx="1"/>
          </p:nvPr>
        </p:nvSpPr>
        <p:spPr>
          <a:xfrm>
            <a:off x="8610600" y="4960137"/>
            <a:ext cx="3200400" cy="1463040"/>
          </a:xfrm>
          <a:prstGeom prst="rect">
            <a:avLst/>
          </a:prstGeom>
          <a:noFill/>
          <a:ln>
            <a:noFill/>
          </a:ln>
        </p:spPr>
        <p:txBody>
          <a:bodyPr spcFirstLastPara="1" wrap="square" lIns="91425" tIns="45700" rIns="91425" bIns="45700" anchor="ctr" anchorCtr="0">
            <a:normAutofit lnSpcReduction="10000"/>
          </a:bodyPr>
          <a:lstStyle/>
          <a:p>
            <a:pPr marL="0" lvl="0" indent="0" algn="l" rtl="0">
              <a:lnSpc>
                <a:spcPct val="100000"/>
              </a:lnSpc>
              <a:spcBef>
                <a:spcPts val="0"/>
              </a:spcBef>
              <a:spcAft>
                <a:spcPts val="0"/>
              </a:spcAft>
              <a:buSzPts val="1800"/>
              <a:buNone/>
            </a:pPr>
            <a:r>
              <a:rPr lang="it-IT"/>
              <a:t>Flavia Galassi [content creator, metodology expert and trainer]</a:t>
            </a:r>
            <a:endParaRPr/>
          </a:p>
          <a:p>
            <a:pPr marL="0" lvl="0" indent="0" algn="l" rtl="0">
              <a:lnSpc>
                <a:spcPct val="100000"/>
              </a:lnSpc>
              <a:spcBef>
                <a:spcPts val="200"/>
              </a:spcBef>
              <a:spcAft>
                <a:spcPts val="0"/>
              </a:spcAft>
              <a:buSzPts val="1800"/>
              <a:buNone/>
            </a:pPr>
            <a:r>
              <a:rPr lang="it-IT"/>
              <a:t>Sara Santini [Project Management and P.I.]</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graphicFrame>
        <p:nvGraphicFramePr>
          <p:cNvPr id="169" name="Google Shape;169;p10"/>
          <p:cNvGraphicFramePr/>
          <p:nvPr>
            <p:extLst>
              <p:ext uri="{D42A27DB-BD31-4B8C-83A1-F6EECF244321}">
                <p14:modId xmlns:p14="http://schemas.microsoft.com/office/powerpoint/2010/main" val="3943661628"/>
              </p:ext>
            </p:extLst>
          </p:nvPr>
        </p:nvGraphicFramePr>
        <p:xfrm>
          <a:off x="418011" y="386382"/>
          <a:ext cx="4084325" cy="6241850"/>
        </p:xfrm>
        <a:graphic>
          <a:graphicData uri="http://schemas.openxmlformats.org/drawingml/2006/table">
            <a:tbl>
              <a:tblPr>
                <a:noFill/>
                <a:tableStyleId>{DF20FD58-7569-4486-8AED-14FC0B1703EA}</a:tableStyleId>
              </a:tblPr>
              <a:tblGrid>
                <a:gridCol w="4084325">
                  <a:extLst>
                    <a:ext uri="{9D8B030D-6E8A-4147-A177-3AD203B41FA5}">
                      <a16:colId xmlns:a16="http://schemas.microsoft.com/office/drawing/2014/main" val="20000"/>
                    </a:ext>
                  </a:extLst>
                </a:gridCol>
              </a:tblGrid>
              <a:tr h="240625">
                <a:tc>
                  <a:txBody>
                    <a:bodyPr/>
                    <a:lstStyle/>
                    <a:p>
                      <a:pPr marL="0" marR="0" lvl="0" indent="0" algn="l" rtl="0">
                        <a:spcBef>
                          <a:spcPts val="0"/>
                        </a:spcBef>
                        <a:spcAft>
                          <a:spcPts val="0"/>
                        </a:spcAft>
                        <a:buNone/>
                      </a:pPr>
                      <a:r>
                        <a:rPr lang="it-IT" sz="1200" b="1" i="1"/>
                        <a:t>WP1 Project Management</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extLst>
                  <a:ext uri="{0D108BD9-81ED-4DB2-BD59-A6C34878D82A}">
                    <a16:rowId xmlns:a16="http://schemas.microsoft.com/office/drawing/2014/main" val="10000"/>
                  </a:ext>
                </a:extLst>
              </a:tr>
              <a:tr h="403400">
                <a:tc>
                  <a:txBody>
                    <a:bodyPr/>
                    <a:lstStyle/>
                    <a:p>
                      <a:pPr marL="0" marR="0" lvl="0" indent="0" algn="l" rtl="0">
                        <a:spcBef>
                          <a:spcPts val="0"/>
                        </a:spcBef>
                        <a:spcAft>
                          <a:spcPts val="0"/>
                        </a:spcAft>
                        <a:buNone/>
                      </a:pPr>
                      <a:r>
                        <a:rPr lang="it-IT" sz="1200" b="1" i="1"/>
                        <a:t>WP2 Preparation and design of the DanceCARE training program</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extLst>
                  <a:ext uri="{0D108BD9-81ED-4DB2-BD59-A6C34878D82A}">
                    <a16:rowId xmlns:a16="http://schemas.microsoft.com/office/drawing/2014/main" val="10001"/>
                  </a:ext>
                </a:extLst>
              </a:tr>
              <a:tr h="274750">
                <a:tc>
                  <a:txBody>
                    <a:bodyPr/>
                    <a:lstStyle/>
                    <a:p>
                      <a:pPr marL="0" marR="0" lvl="0" indent="0" algn="l" rtl="0">
                        <a:spcBef>
                          <a:spcPts val="0"/>
                        </a:spcBef>
                        <a:spcAft>
                          <a:spcPts val="0"/>
                        </a:spcAft>
                        <a:buNone/>
                      </a:pPr>
                      <a:r>
                        <a:rPr lang="it-IT" sz="1200"/>
                        <a:t>Task 2.1 Online research on LTC caregivers needs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90950">
                <a:tc>
                  <a:txBody>
                    <a:bodyPr/>
                    <a:lstStyle/>
                    <a:p>
                      <a:pPr marL="0" marR="0" lvl="0" indent="0" algn="l" rtl="0">
                        <a:spcBef>
                          <a:spcPts val="0"/>
                        </a:spcBef>
                        <a:spcAft>
                          <a:spcPts val="0"/>
                        </a:spcAft>
                        <a:buNone/>
                      </a:pPr>
                      <a:r>
                        <a:rPr lang="it-IT" sz="1200"/>
                        <a:t>Task 2.2 DMT e WM expert consultation and recruitment</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74750">
                <a:tc>
                  <a:txBody>
                    <a:bodyPr/>
                    <a:lstStyle/>
                    <a:p>
                      <a:pPr marL="0" marR="0" lvl="0" indent="0" algn="l" rtl="0">
                        <a:spcBef>
                          <a:spcPts val="0"/>
                        </a:spcBef>
                        <a:spcAft>
                          <a:spcPts val="0"/>
                        </a:spcAft>
                        <a:buNone/>
                      </a:pPr>
                      <a:r>
                        <a:rPr lang="it-IT" sz="1200"/>
                        <a:t>Task 2.3 Analysis and matching of the results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74750">
                <a:tc>
                  <a:txBody>
                    <a:bodyPr/>
                    <a:lstStyle/>
                    <a:p>
                      <a:pPr marL="0" marR="0" lvl="0" indent="0" algn="l" rtl="0">
                        <a:spcBef>
                          <a:spcPts val="0"/>
                        </a:spcBef>
                        <a:spcAft>
                          <a:spcPts val="0"/>
                        </a:spcAft>
                        <a:buNone/>
                      </a:pPr>
                      <a:r>
                        <a:rPr lang="it-IT" sz="1200"/>
                        <a:t>Task 2.4 Design of the whole DanceCARE curriculum</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68925">
                <a:tc>
                  <a:txBody>
                    <a:bodyPr/>
                    <a:lstStyle/>
                    <a:p>
                      <a:pPr marL="0" marR="0" lvl="0" indent="0" algn="l" rtl="0">
                        <a:spcBef>
                          <a:spcPts val="0"/>
                        </a:spcBef>
                        <a:spcAft>
                          <a:spcPts val="0"/>
                        </a:spcAft>
                        <a:buNone/>
                      </a:pPr>
                      <a:r>
                        <a:rPr lang="it-IT" sz="1200"/>
                        <a:t>Task 2.5 Creation of ad hoc videos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74750">
                <a:tc>
                  <a:txBody>
                    <a:bodyPr/>
                    <a:lstStyle/>
                    <a:p>
                      <a:pPr marL="0" marR="0" lvl="0" indent="0" algn="l" rtl="0">
                        <a:spcBef>
                          <a:spcPts val="0"/>
                        </a:spcBef>
                        <a:spcAft>
                          <a:spcPts val="0"/>
                        </a:spcAft>
                        <a:buNone/>
                      </a:pPr>
                      <a:r>
                        <a:rPr lang="it-IT" sz="1200"/>
                        <a:t>Task 2.6 Dissemination and exploitation activities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90950">
                <a:tc>
                  <a:txBody>
                    <a:bodyPr/>
                    <a:lstStyle/>
                    <a:p>
                      <a:pPr marL="0" marR="0" lvl="0" indent="0" algn="l" rtl="0">
                        <a:spcBef>
                          <a:spcPts val="0"/>
                        </a:spcBef>
                        <a:spcAft>
                          <a:spcPts val="0"/>
                        </a:spcAft>
                        <a:buNone/>
                      </a:pPr>
                      <a:r>
                        <a:rPr lang="it-IT" sz="1200" b="1" i="1"/>
                        <a:t>WP3 Development of the DanceCARE platform and chat</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CC2E5"/>
                    </a:solidFill>
                  </a:tcPr>
                </a:tc>
                <a:extLst>
                  <a:ext uri="{0D108BD9-81ED-4DB2-BD59-A6C34878D82A}">
                    <a16:rowId xmlns:a16="http://schemas.microsoft.com/office/drawing/2014/main" val="10008"/>
                  </a:ext>
                </a:extLst>
              </a:tr>
              <a:tr h="403400">
                <a:tc>
                  <a:txBody>
                    <a:bodyPr/>
                    <a:lstStyle/>
                    <a:p>
                      <a:pPr marL="0" marR="0" lvl="0" indent="0" algn="l" rtl="0">
                        <a:spcBef>
                          <a:spcPts val="0"/>
                        </a:spcBef>
                        <a:spcAft>
                          <a:spcPts val="0"/>
                        </a:spcAft>
                        <a:buNone/>
                      </a:pPr>
                      <a:r>
                        <a:rPr lang="it-IT" sz="1200"/>
                        <a:t>Task 3.1 Creation of the DanceCARE platform and chat</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68925">
                <a:tc>
                  <a:txBody>
                    <a:bodyPr/>
                    <a:lstStyle/>
                    <a:p>
                      <a:pPr marL="0" marR="0" lvl="0" indent="0" algn="l" rtl="0">
                        <a:spcBef>
                          <a:spcPts val="0"/>
                        </a:spcBef>
                        <a:spcAft>
                          <a:spcPts val="0"/>
                        </a:spcAft>
                        <a:buNone/>
                      </a:pPr>
                      <a:r>
                        <a:rPr lang="it-IT" sz="1200"/>
                        <a:t>Task 3.2 Focus groups with end-users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74750">
                <a:tc>
                  <a:txBody>
                    <a:bodyPr/>
                    <a:lstStyle/>
                    <a:p>
                      <a:pPr marL="0" marR="0" lvl="0" indent="0" algn="l" rtl="0">
                        <a:spcBef>
                          <a:spcPts val="0"/>
                        </a:spcBef>
                        <a:spcAft>
                          <a:spcPts val="0"/>
                        </a:spcAft>
                        <a:buNone/>
                      </a:pPr>
                      <a:r>
                        <a:rPr lang="it-IT" sz="1200"/>
                        <a:t>Task 3.3 Dissemination and exploitation activities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68925">
                <a:tc>
                  <a:txBody>
                    <a:bodyPr/>
                    <a:lstStyle/>
                    <a:p>
                      <a:pPr marL="0" marR="0" lvl="0" indent="0" algn="l" rtl="0">
                        <a:spcBef>
                          <a:spcPts val="0"/>
                        </a:spcBef>
                        <a:spcAft>
                          <a:spcPts val="0"/>
                        </a:spcAft>
                        <a:buNone/>
                      </a:pPr>
                      <a:r>
                        <a:rPr lang="it-IT" sz="1200" b="1" i="1"/>
                        <a:t>WP4 DanceCARE training activation - PILOT</a:t>
                      </a:r>
                      <a:endParaRPr sz="1200" b="1" i="1"/>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extLst>
                  <a:ext uri="{0D108BD9-81ED-4DB2-BD59-A6C34878D82A}">
                    <a16:rowId xmlns:a16="http://schemas.microsoft.com/office/drawing/2014/main" val="10012"/>
                  </a:ext>
                </a:extLst>
              </a:tr>
              <a:tr h="268925">
                <a:tc>
                  <a:txBody>
                    <a:bodyPr/>
                    <a:lstStyle/>
                    <a:p>
                      <a:pPr marL="0" marR="0" lvl="0" indent="0" algn="l" rtl="0">
                        <a:spcBef>
                          <a:spcPts val="0"/>
                        </a:spcBef>
                        <a:spcAft>
                          <a:spcPts val="0"/>
                        </a:spcAft>
                        <a:buNone/>
                      </a:pPr>
                      <a:r>
                        <a:rPr lang="it-IT" sz="1200"/>
                        <a:t>Task 4.1 Recruitment of LTC caregivers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68925">
                <a:tc>
                  <a:txBody>
                    <a:bodyPr/>
                    <a:lstStyle/>
                    <a:p>
                      <a:pPr marL="0" marR="0" lvl="0" indent="0" algn="l" rtl="0">
                        <a:spcBef>
                          <a:spcPts val="0"/>
                        </a:spcBef>
                        <a:spcAft>
                          <a:spcPts val="0"/>
                        </a:spcAft>
                        <a:buNone/>
                      </a:pPr>
                      <a:r>
                        <a:rPr lang="it-IT" sz="1200">
                          <a:solidFill>
                            <a:srgbClr val="FF0000"/>
                          </a:solidFill>
                        </a:rPr>
                        <a:t>Task 4.2 DanceCARE pilot activation</a:t>
                      </a:r>
                      <a:endParaRPr>
                        <a:solidFill>
                          <a:srgbClr val="FF0000"/>
                        </a:solidFill>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68925">
                <a:tc>
                  <a:txBody>
                    <a:bodyPr/>
                    <a:lstStyle/>
                    <a:p>
                      <a:pPr marL="0" marR="0" lvl="0" indent="0" algn="l" rtl="0">
                        <a:spcBef>
                          <a:spcPts val="0"/>
                        </a:spcBef>
                        <a:spcAft>
                          <a:spcPts val="0"/>
                        </a:spcAft>
                        <a:buNone/>
                      </a:pPr>
                      <a:r>
                        <a:rPr lang="it-IT" sz="1200" dirty="0">
                          <a:solidFill>
                            <a:srgbClr val="FF0000"/>
                          </a:solidFill>
                        </a:rPr>
                        <a:t>Task 4.3 Self-help groups activation</a:t>
                      </a:r>
                      <a:endParaRPr dirty="0">
                        <a:solidFill>
                          <a:srgbClr val="FF0000"/>
                        </a:solidFill>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74750">
                <a:tc>
                  <a:txBody>
                    <a:bodyPr/>
                    <a:lstStyle/>
                    <a:p>
                      <a:pPr marL="0" marR="0" lvl="0" indent="0" algn="l" rtl="0">
                        <a:spcBef>
                          <a:spcPts val="0"/>
                        </a:spcBef>
                        <a:spcAft>
                          <a:spcPts val="0"/>
                        </a:spcAft>
                        <a:buNone/>
                      </a:pPr>
                      <a:r>
                        <a:rPr lang="it-IT" sz="1200"/>
                        <a:t>Task 4.5 Dissemination and exploitation activities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r h="403400">
                <a:tc>
                  <a:txBody>
                    <a:bodyPr/>
                    <a:lstStyle/>
                    <a:p>
                      <a:pPr marL="0" marR="0" lvl="0" indent="0" algn="l" rtl="0">
                        <a:spcBef>
                          <a:spcPts val="0"/>
                        </a:spcBef>
                        <a:spcAft>
                          <a:spcPts val="0"/>
                        </a:spcAft>
                        <a:buNone/>
                      </a:pPr>
                      <a:r>
                        <a:rPr lang="it-IT" sz="1200" b="1" i="1"/>
                        <a:t>WP5 Assesment of the DanceCARE impact and sharing of the results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extLst>
                  <a:ext uri="{0D108BD9-81ED-4DB2-BD59-A6C34878D82A}">
                    <a16:rowId xmlns:a16="http://schemas.microsoft.com/office/drawing/2014/main" val="10017"/>
                  </a:ext>
                </a:extLst>
              </a:tr>
              <a:tr h="403400">
                <a:tc>
                  <a:txBody>
                    <a:bodyPr/>
                    <a:lstStyle/>
                    <a:p>
                      <a:pPr marL="0" marR="0" lvl="0" indent="0" algn="l" rtl="0">
                        <a:spcBef>
                          <a:spcPts val="0"/>
                        </a:spcBef>
                        <a:spcAft>
                          <a:spcPts val="0"/>
                        </a:spcAft>
                        <a:buNone/>
                      </a:pPr>
                      <a:r>
                        <a:rPr lang="it-IT" sz="1200"/>
                        <a:t>Task 5.1 Collection, transcripion and analysis of pilot data </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8"/>
                  </a:ext>
                </a:extLst>
              </a:tr>
              <a:tr h="268925">
                <a:tc>
                  <a:txBody>
                    <a:bodyPr/>
                    <a:lstStyle/>
                    <a:p>
                      <a:pPr marL="0" marR="0" lvl="0" indent="0" algn="l" rtl="0">
                        <a:spcBef>
                          <a:spcPts val="0"/>
                        </a:spcBef>
                        <a:spcAft>
                          <a:spcPts val="0"/>
                        </a:spcAft>
                        <a:buNone/>
                      </a:pPr>
                      <a:r>
                        <a:rPr lang="it-IT" sz="1200"/>
                        <a:t>Task 5.2 Sharing of the results</a:t>
                      </a:r>
                      <a:endParaRPr/>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9"/>
                  </a:ext>
                </a:extLst>
              </a:tr>
              <a:tr h="274750">
                <a:tc>
                  <a:txBody>
                    <a:bodyPr/>
                    <a:lstStyle/>
                    <a:p>
                      <a:pPr marL="0" marR="0" lvl="0" indent="0" algn="l" rtl="0">
                        <a:spcBef>
                          <a:spcPts val="0"/>
                        </a:spcBef>
                        <a:spcAft>
                          <a:spcPts val="0"/>
                        </a:spcAft>
                        <a:buNone/>
                      </a:pPr>
                      <a:r>
                        <a:rPr lang="it-IT" sz="1200" dirty="0"/>
                        <a:t>Task 5.3 Dissemination and exploitation activities</a:t>
                      </a:r>
                      <a:endParaRPr sz="1200" dirty="0"/>
                    </a:p>
                  </a:txBody>
                  <a:tcPr marL="7450" marR="7450" marT="0" marB="0" anchor="b">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20"/>
                  </a:ext>
                </a:extLst>
              </a:tr>
            </a:tbl>
          </a:graphicData>
        </a:graphic>
      </p:graphicFrame>
      <p:graphicFrame>
        <p:nvGraphicFramePr>
          <p:cNvPr id="170" name="Google Shape;170;p10"/>
          <p:cNvGraphicFramePr/>
          <p:nvPr/>
        </p:nvGraphicFramePr>
        <p:xfrm>
          <a:off x="4709947" y="386370"/>
          <a:ext cx="7046850" cy="6444330"/>
        </p:xfrm>
        <a:graphic>
          <a:graphicData uri="http://schemas.openxmlformats.org/drawingml/2006/table">
            <a:tbl>
              <a:tblPr>
                <a:noFill/>
                <a:tableStyleId>{DF20FD58-7569-4486-8AED-14FC0B1703EA}</a:tableStyleId>
              </a:tblPr>
              <a:tblGrid>
                <a:gridCol w="230225">
                  <a:extLst>
                    <a:ext uri="{9D8B030D-6E8A-4147-A177-3AD203B41FA5}">
                      <a16:colId xmlns:a16="http://schemas.microsoft.com/office/drawing/2014/main" val="20000"/>
                    </a:ext>
                  </a:extLst>
                </a:gridCol>
                <a:gridCol w="230225">
                  <a:extLst>
                    <a:ext uri="{9D8B030D-6E8A-4147-A177-3AD203B41FA5}">
                      <a16:colId xmlns:a16="http://schemas.microsoft.com/office/drawing/2014/main" val="20001"/>
                    </a:ext>
                  </a:extLst>
                </a:gridCol>
                <a:gridCol w="230225">
                  <a:extLst>
                    <a:ext uri="{9D8B030D-6E8A-4147-A177-3AD203B41FA5}">
                      <a16:colId xmlns:a16="http://schemas.microsoft.com/office/drawing/2014/main" val="20002"/>
                    </a:ext>
                  </a:extLst>
                </a:gridCol>
                <a:gridCol w="230225">
                  <a:extLst>
                    <a:ext uri="{9D8B030D-6E8A-4147-A177-3AD203B41FA5}">
                      <a16:colId xmlns:a16="http://schemas.microsoft.com/office/drawing/2014/main" val="20003"/>
                    </a:ext>
                  </a:extLst>
                </a:gridCol>
                <a:gridCol w="230225">
                  <a:extLst>
                    <a:ext uri="{9D8B030D-6E8A-4147-A177-3AD203B41FA5}">
                      <a16:colId xmlns:a16="http://schemas.microsoft.com/office/drawing/2014/main" val="20004"/>
                    </a:ext>
                  </a:extLst>
                </a:gridCol>
                <a:gridCol w="230225">
                  <a:extLst>
                    <a:ext uri="{9D8B030D-6E8A-4147-A177-3AD203B41FA5}">
                      <a16:colId xmlns:a16="http://schemas.microsoft.com/office/drawing/2014/main" val="20005"/>
                    </a:ext>
                  </a:extLst>
                </a:gridCol>
                <a:gridCol w="230225">
                  <a:extLst>
                    <a:ext uri="{9D8B030D-6E8A-4147-A177-3AD203B41FA5}">
                      <a16:colId xmlns:a16="http://schemas.microsoft.com/office/drawing/2014/main" val="20006"/>
                    </a:ext>
                  </a:extLst>
                </a:gridCol>
                <a:gridCol w="230225">
                  <a:extLst>
                    <a:ext uri="{9D8B030D-6E8A-4147-A177-3AD203B41FA5}">
                      <a16:colId xmlns:a16="http://schemas.microsoft.com/office/drawing/2014/main" val="20007"/>
                    </a:ext>
                  </a:extLst>
                </a:gridCol>
                <a:gridCol w="230225">
                  <a:extLst>
                    <a:ext uri="{9D8B030D-6E8A-4147-A177-3AD203B41FA5}">
                      <a16:colId xmlns:a16="http://schemas.microsoft.com/office/drawing/2014/main" val="20008"/>
                    </a:ext>
                  </a:extLst>
                </a:gridCol>
                <a:gridCol w="230225">
                  <a:extLst>
                    <a:ext uri="{9D8B030D-6E8A-4147-A177-3AD203B41FA5}">
                      <a16:colId xmlns:a16="http://schemas.microsoft.com/office/drawing/2014/main" val="20009"/>
                    </a:ext>
                  </a:extLst>
                </a:gridCol>
                <a:gridCol w="230225">
                  <a:extLst>
                    <a:ext uri="{9D8B030D-6E8A-4147-A177-3AD203B41FA5}">
                      <a16:colId xmlns:a16="http://schemas.microsoft.com/office/drawing/2014/main" val="20010"/>
                    </a:ext>
                  </a:extLst>
                </a:gridCol>
                <a:gridCol w="230225">
                  <a:extLst>
                    <a:ext uri="{9D8B030D-6E8A-4147-A177-3AD203B41FA5}">
                      <a16:colId xmlns:a16="http://schemas.microsoft.com/office/drawing/2014/main" val="20011"/>
                    </a:ext>
                  </a:extLst>
                </a:gridCol>
                <a:gridCol w="230225">
                  <a:extLst>
                    <a:ext uri="{9D8B030D-6E8A-4147-A177-3AD203B41FA5}">
                      <a16:colId xmlns:a16="http://schemas.microsoft.com/office/drawing/2014/main" val="20012"/>
                    </a:ext>
                  </a:extLst>
                </a:gridCol>
                <a:gridCol w="230225">
                  <a:extLst>
                    <a:ext uri="{9D8B030D-6E8A-4147-A177-3AD203B41FA5}">
                      <a16:colId xmlns:a16="http://schemas.microsoft.com/office/drawing/2014/main" val="20013"/>
                    </a:ext>
                  </a:extLst>
                </a:gridCol>
                <a:gridCol w="230225">
                  <a:extLst>
                    <a:ext uri="{9D8B030D-6E8A-4147-A177-3AD203B41FA5}">
                      <a16:colId xmlns:a16="http://schemas.microsoft.com/office/drawing/2014/main" val="20014"/>
                    </a:ext>
                  </a:extLst>
                </a:gridCol>
                <a:gridCol w="230225">
                  <a:extLst>
                    <a:ext uri="{9D8B030D-6E8A-4147-A177-3AD203B41FA5}">
                      <a16:colId xmlns:a16="http://schemas.microsoft.com/office/drawing/2014/main" val="20015"/>
                    </a:ext>
                  </a:extLst>
                </a:gridCol>
                <a:gridCol w="230225">
                  <a:extLst>
                    <a:ext uri="{9D8B030D-6E8A-4147-A177-3AD203B41FA5}">
                      <a16:colId xmlns:a16="http://schemas.microsoft.com/office/drawing/2014/main" val="20016"/>
                    </a:ext>
                  </a:extLst>
                </a:gridCol>
                <a:gridCol w="230225">
                  <a:extLst>
                    <a:ext uri="{9D8B030D-6E8A-4147-A177-3AD203B41FA5}">
                      <a16:colId xmlns:a16="http://schemas.microsoft.com/office/drawing/2014/main" val="20017"/>
                    </a:ext>
                  </a:extLst>
                </a:gridCol>
                <a:gridCol w="230225">
                  <a:extLst>
                    <a:ext uri="{9D8B030D-6E8A-4147-A177-3AD203B41FA5}">
                      <a16:colId xmlns:a16="http://schemas.microsoft.com/office/drawing/2014/main" val="20018"/>
                    </a:ext>
                  </a:extLst>
                </a:gridCol>
                <a:gridCol w="230225">
                  <a:extLst>
                    <a:ext uri="{9D8B030D-6E8A-4147-A177-3AD203B41FA5}">
                      <a16:colId xmlns:a16="http://schemas.microsoft.com/office/drawing/2014/main" val="20019"/>
                    </a:ext>
                  </a:extLst>
                </a:gridCol>
                <a:gridCol w="230225">
                  <a:extLst>
                    <a:ext uri="{9D8B030D-6E8A-4147-A177-3AD203B41FA5}">
                      <a16:colId xmlns:a16="http://schemas.microsoft.com/office/drawing/2014/main" val="20020"/>
                    </a:ext>
                  </a:extLst>
                </a:gridCol>
                <a:gridCol w="230225">
                  <a:extLst>
                    <a:ext uri="{9D8B030D-6E8A-4147-A177-3AD203B41FA5}">
                      <a16:colId xmlns:a16="http://schemas.microsoft.com/office/drawing/2014/main" val="20021"/>
                    </a:ext>
                  </a:extLst>
                </a:gridCol>
                <a:gridCol w="230225">
                  <a:extLst>
                    <a:ext uri="{9D8B030D-6E8A-4147-A177-3AD203B41FA5}">
                      <a16:colId xmlns:a16="http://schemas.microsoft.com/office/drawing/2014/main" val="20022"/>
                    </a:ext>
                  </a:extLst>
                </a:gridCol>
                <a:gridCol w="230225">
                  <a:extLst>
                    <a:ext uri="{9D8B030D-6E8A-4147-A177-3AD203B41FA5}">
                      <a16:colId xmlns:a16="http://schemas.microsoft.com/office/drawing/2014/main" val="20023"/>
                    </a:ext>
                  </a:extLst>
                </a:gridCol>
                <a:gridCol w="230225">
                  <a:extLst>
                    <a:ext uri="{9D8B030D-6E8A-4147-A177-3AD203B41FA5}">
                      <a16:colId xmlns:a16="http://schemas.microsoft.com/office/drawing/2014/main" val="20024"/>
                    </a:ext>
                  </a:extLst>
                </a:gridCol>
                <a:gridCol w="230225">
                  <a:extLst>
                    <a:ext uri="{9D8B030D-6E8A-4147-A177-3AD203B41FA5}">
                      <a16:colId xmlns:a16="http://schemas.microsoft.com/office/drawing/2014/main" val="20025"/>
                    </a:ext>
                  </a:extLst>
                </a:gridCol>
                <a:gridCol w="230225">
                  <a:extLst>
                    <a:ext uri="{9D8B030D-6E8A-4147-A177-3AD203B41FA5}">
                      <a16:colId xmlns:a16="http://schemas.microsoft.com/office/drawing/2014/main" val="20026"/>
                    </a:ext>
                  </a:extLst>
                </a:gridCol>
                <a:gridCol w="264725">
                  <a:extLst>
                    <a:ext uri="{9D8B030D-6E8A-4147-A177-3AD203B41FA5}">
                      <a16:colId xmlns:a16="http://schemas.microsoft.com/office/drawing/2014/main" val="20027"/>
                    </a:ext>
                  </a:extLst>
                </a:gridCol>
                <a:gridCol w="265775">
                  <a:extLst>
                    <a:ext uri="{9D8B030D-6E8A-4147-A177-3AD203B41FA5}">
                      <a16:colId xmlns:a16="http://schemas.microsoft.com/office/drawing/2014/main" val="20028"/>
                    </a:ext>
                  </a:extLst>
                </a:gridCol>
                <a:gridCol w="300275">
                  <a:extLst>
                    <a:ext uri="{9D8B030D-6E8A-4147-A177-3AD203B41FA5}">
                      <a16:colId xmlns:a16="http://schemas.microsoft.com/office/drawing/2014/main" val="20029"/>
                    </a:ext>
                  </a:extLst>
                </a:gridCol>
              </a:tblGrid>
              <a:tr h="249350">
                <a:tc>
                  <a:txBody>
                    <a:bodyPr/>
                    <a:lstStyle/>
                    <a:p>
                      <a:pPr marL="0" marR="0" lvl="0" indent="0" algn="l" rtl="0">
                        <a:spcBef>
                          <a:spcPts val="0"/>
                        </a:spcBef>
                        <a:spcAft>
                          <a:spcPts val="0"/>
                        </a:spcAft>
                        <a:buNone/>
                      </a:pPr>
                      <a:r>
                        <a:rPr lang="it-IT" sz="400"/>
                        <a:t>D1.1QP + D1.2 Financial Guidelines</a:t>
                      </a:r>
                      <a:endParaRPr sz="400"/>
                    </a:p>
                  </a:txBody>
                  <a:tcPr marL="0" marR="0" marT="0" marB="0" anchor="b">
                    <a:lnL w="9525" cap="flat" cmpd="sng">
                      <a:solidFill>
                        <a:srgbClr val="A04F5B"/>
                      </a:solidFill>
                      <a:prstDash val="solid"/>
                      <a:round/>
                      <a:headEnd type="none" w="sm" len="sm"/>
                      <a:tailEnd type="none" w="sm" len="sm"/>
                    </a:lnL>
                    <a:lnR w="9525" cap="flat" cmpd="sng">
                      <a:solidFill>
                        <a:srgbClr val="60505B"/>
                      </a:solidFill>
                      <a:prstDash val="solid"/>
                      <a:round/>
                      <a:headEnd type="none" w="sm" len="sm"/>
                      <a:tailEnd type="none" w="sm" len="sm"/>
                    </a:lnR>
                    <a:lnT w="9525" cap="flat" cmpd="sng">
                      <a:solidFill>
                        <a:srgbClr val="A04F5B"/>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60505B"/>
                      </a:solidFill>
                      <a:prstDash val="solid"/>
                      <a:round/>
                      <a:headEnd type="none" w="sm" len="sm"/>
                      <a:tailEnd type="none" w="sm" len="sm"/>
                    </a:lnL>
                    <a:lnR w="9525" cap="flat" cmpd="sng">
                      <a:solidFill>
                        <a:srgbClr val="004F5B"/>
                      </a:solidFill>
                      <a:prstDash val="solid"/>
                      <a:round/>
                      <a:headEnd type="none" w="sm" len="sm"/>
                      <a:tailEnd type="none" w="sm" len="sm"/>
                    </a:lnR>
                    <a:lnT w="9525" cap="flat" cmpd="sng">
                      <a:solidFill>
                        <a:srgbClr val="60505B"/>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004F5B"/>
                      </a:solidFill>
                      <a:prstDash val="solid"/>
                      <a:round/>
                      <a:headEnd type="none" w="sm" len="sm"/>
                      <a:tailEnd type="none" w="sm" len="sm"/>
                    </a:lnL>
                    <a:lnR w="9525" cap="flat" cmpd="sng">
                      <a:solidFill>
                        <a:srgbClr val="80505B"/>
                      </a:solidFill>
                      <a:prstDash val="solid"/>
                      <a:round/>
                      <a:headEnd type="none" w="sm" len="sm"/>
                      <a:tailEnd type="none" w="sm" len="sm"/>
                    </a:lnR>
                    <a:lnT w="9525" cap="flat" cmpd="sng">
                      <a:solidFill>
                        <a:srgbClr val="004F5B"/>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80505B"/>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80505B"/>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80555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r>
                        <a:rPr lang="it-IT" sz="400" b="0">
                          <a:latin typeface="Calibri"/>
                          <a:ea typeface="Calibri"/>
                          <a:cs typeface="Calibri"/>
                          <a:sym typeface="Calibri"/>
                        </a:rPr>
                        <a:t>D1.3 Interim report</a:t>
                      </a:r>
                      <a:endParaRPr/>
                    </a:p>
                  </a:txBody>
                  <a:tcPr marL="0" marR="0" marT="0" marB="0" anchor="b">
                    <a:lnL w="9525" cap="flat" cmpd="sng">
                      <a:solidFill>
                        <a:srgbClr val="80555B"/>
                      </a:solidFill>
                      <a:prstDash val="solid"/>
                      <a:round/>
                      <a:headEnd type="none" w="sm" len="sm"/>
                      <a:tailEnd type="none" w="sm" len="sm"/>
                    </a:lnL>
                    <a:lnR w="9525" cap="flat" cmpd="sng">
                      <a:solidFill>
                        <a:srgbClr val="80595B"/>
                      </a:solidFill>
                      <a:prstDash val="solid"/>
                      <a:round/>
                      <a:headEnd type="none" w="sm" len="sm"/>
                      <a:tailEnd type="none" w="sm" len="sm"/>
                    </a:lnR>
                    <a:lnT w="9525" cap="flat" cmpd="sng">
                      <a:solidFill>
                        <a:srgbClr val="80555B"/>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80595B"/>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80595B"/>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0795B"/>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r>
                        <a:rPr lang="it-IT" sz="400" b="0">
                          <a:latin typeface="Calibri"/>
                          <a:ea typeface="Calibri"/>
                          <a:cs typeface="Calibri"/>
                          <a:sym typeface="Calibri"/>
                        </a:rPr>
                        <a:t>D1.4 Final Report</a:t>
                      </a:r>
                      <a:endParaRPr/>
                    </a:p>
                  </a:txBody>
                  <a:tcPr marL="0" marR="0" marT="0" marB="0" anchor="b">
                    <a:lnL w="9525" cap="flat" cmpd="sng">
                      <a:solidFill>
                        <a:srgbClr val="C0795B"/>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0795B"/>
                      </a:solidFill>
                      <a:prstDash val="solid"/>
                      <a:round/>
                      <a:headEnd type="none" w="sm" len="sm"/>
                      <a:tailEnd type="none" w="sm" len="sm"/>
                    </a:lnT>
                    <a:lnB w="9525" cap="flat" cmpd="sng">
                      <a:solidFill>
                        <a:srgbClr val="CCCCCC"/>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0"/>
                  </a:ext>
                </a:extLst>
              </a:tr>
              <a:tr h="3358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r>
                        <a:rPr lang="it-IT" sz="400" b="1"/>
                        <a:t>TM1</a:t>
                      </a:r>
                      <a:endParaRPr/>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CAAC"/>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17052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17052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684293"/>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284593"/>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684293"/>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484593"/>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284693"/>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84593"/>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3158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684293"/>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r>
                        <a:rPr lang="it-IT" sz="400"/>
                        <a:t>D2.1 study design and guidelines for interviewers </a:t>
                      </a:r>
                      <a:endParaRPr/>
                    </a:p>
                  </a:txBody>
                  <a:tcPr marL="0" marR="0" marT="0" marB="0" anchor="b">
                    <a:lnL w="9525" cap="flat" cmpd="sng">
                      <a:solidFill>
                        <a:srgbClr val="684293"/>
                      </a:solidFill>
                      <a:prstDash val="solid"/>
                      <a:round/>
                      <a:headEnd type="none" w="sm" len="sm"/>
                      <a:tailEnd type="none" w="sm" len="sm"/>
                    </a:lnL>
                    <a:lnR w="9525" cap="flat" cmpd="sng">
                      <a:solidFill>
                        <a:srgbClr val="284593"/>
                      </a:solidFill>
                      <a:prstDash val="solid"/>
                      <a:round/>
                      <a:headEnd type="none" w="sm" len="sm"/>
                      <a:tailEnd type="none" w="sm" len="sm"/>
                    </a:lnR>
                    <a:lnT w="9525" cap="flat" cmpd="sng">
                      <a:solidFill>
                        <a:srgbClr val="684293"/>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284593"/>
                      </a:solidFill>
                      <a:prstDash val="solid"/>
                      <a:round/>
                      <a:headEnd type="none" w="sm" len="sm"/>
                      <a:tailEnd type="none" w="sm" len="sm"/>
                    </a:lnL>
                    <a:lnR w="9525" cap="flat" cmpd="sng">
                      <a:solidFill>
                        <a:srgbClr val="684293"/>
                      </a:solidFill>
                      <a:prstDash val="solid"/>
                      <a:round/>
                      <a:headEnd type="none" w="sm" len="sm"/>
                      <a:tailEnd type="none" w="sm" len="sm"/>
                    </a:lnR>
                    <a:lnT w="9525" cap="flat" cmpd="sng">
                      <a:solidFill>
                        <a:srgbClr val="284593"/>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684293"/>
                      </a:solidFill>
                      <a:prstDash val="solid"/>
                      <a:round/>
                      <a:headEnd type="none" w="sm" len="sm"/>
                      <a:tailEnd type="none" w="sm" len="sm"/>
                    </a:lnL>
                    <a:lnR w="9525" cap="flat" cmpd="sng">
                      <a:solidFill>
                        <a:srgbClr val="484593"/>
                      </a:solidFill>
                      <a:prstDash val="solid"/>
                      <a:round/>
                      <a:headEnd type="none" w="sm" len="sm"/>
                      <a:tailEnd type="none" w="sm" len="sm"/>
                    </a:lnR>
                    <a:lnT w="9525" cap="flat" cmpd="sng">
                      <a:solidFill>
                        <a:srgbClr val="684293"/>
                      </a:solidFill>
                      <a:prstDash val="solid"/>
                      <a:round/>
                      <a:headEnd type="none" w="sm" len="sm"/>
                      <a:tailEnd type="none" w="sm" len="sm"/>
                    </a:lnT>
                    <a:lnB w="9525" cap="flat" cmpd="sng">
                      <a:solidFill>
                        <a:srgbClr val="486393"/>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484593"/>
                      </a:solidFill>
                      <a:prstDash val="solid"/>
                      <a:round/>
                      <a:headEnd type="none" w="sm" len="sm"/>
                      <a:tailEnd type="none" w="sm" len="sm"/>
                    </a:lnL>
                    <a:lnR w="9525" cap="flat" cmpd="sng">
                      <a:solidFill>
                        <a:srgbClr val="284693"/>
                      </a:solidFill>
                      <a:prstDash val="solid"/>
                      <a:round/>
                      <a:headEnd type="none" w="sm" len="sm"/>
                      <a:tailEnd type="none" w="sm" len="sm"/>
                    </a:lnR>
                    <a:lnT w="9525" cap="flat" cmpd="sng">
                      <a:solidFill>
                        <a:srgbClr val="484593"/>
                      </a:solidFill>
                      <a:prstDash val="solid"/>
                      <a:round/>
                      <a:headEnd type="none" w="sm" len="sm"/>
                      <a:tailEnd type="none" w="sm" len="sm"/>
                    </a:lnT>
                    <a:lnB w="9525" cap="flat" cmpd="sng">
                      <a:solidFill>
                        <a:srgbClr val="286793"/>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284693"/>
                      </a:solidFill>
                      <a:prstDash val="solid"/>
                      <a:round/>
                      <a:headEnd type="none" w="sm" len="sm"/>
                      <a:tailEnd type="none" w="sm" len="sm"/>
                    </a:lnL>
                    <a:lnR w="9525" cap="flat" cmpd="sng">
                      <a:solidFill>
                        <a:srgbClr val="C84593"/>
                      </a:solidFill>
                      <a:prstDash val="solid"/>
                      <a:round/>
                      <a:headEnd type="none" w="sm" len="sm"/>
                      <a:tailEnd type="none" w="sm" len="sm"/>
                    </a:lnR>
                    <a:lnT w="9525" cap="flat" cmpd="sng">
                      <a:solidFill>
                        <a:srgbClr val="284693"/>
                      </a:solidFill>
                      <a:prstDash val="solid"/>
                      <a:round/>
                      <a:headEnd type="none" w="sm" len="sm"/>
                      <a:tailEnd type="none" w="sm" len="sm"/>
                    </a:lnT>
                    <a:lnB w="9525" cap="flat" cmpd="sng">
                      <a:solidFill>
                        <a:srgbClr val="686793"/>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84593"/>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84593"/>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4375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486393"/>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r>
                        <a:rPr lang="it-IT" sz="400"/>
                        <a:t>D2.2 guidelines for trainers</a:t>
                      </a:r>
                      <a:endParaRPr/>
                    </a:p>
                  </a:txBody>
                  <a:tcPr marL="0" marR="0" marT="0" marB="0" anchor="b">
                    <a:lnL w="9525" cap="flat" cmpd="sng">
                      <a:solidFill>
                        <a:srgbClr val="486393"/>
                      </a:solidFill>
                      <a:prstDash val="solid"/>
                      <a:round/>
                      <a:headEnd type="none" w="sm" len="sm"/>
                      <a:tailEnd type="none" w="sm" len="sm"/>
                    </a:lnL>
                    <a:lnR w="9525" cap="flat" cmpd="sng">
                      <a:solidFill>
                        <a:srgbClr val="286793"/>
                      </a:solidFill>
                      <a:prstDash val="solid"/>
                      <a:round/>
                      <a:headEnd type="none" w="sm" len="sm"/>
                      <a:tailEnd type="none" w="sm" len="sm"/>
                    </a:lnR>
                    <a:lnT w="9525" cap="flat" cmpd="sng">
                      <a:solidFill>
                        <a:srgbClr val="486393"/>
                      </a:solidFill>
                      <a:prstDash val="solid"/>
                      <a:round/>
                      <a:headEnd type="none" w="sm" len="sm"/>
                      <a:tailEnd type="none" w="sm" len="sm"/>
                    </a:lnT>
                    <a:lnB w="9525" cap="flat" cmpd="sng">
                      <a:solidFill>
                        <a:srgbClr val="288793"/>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286793"/>
                      </a:solidFill>
                      <a:prstDash val="solid"/>
                      <a:round/>
                      <a:headEnd type="none" w="sm" len="sm"/>
                      <a:tailEnd type="none" w="sm" len="sm"/>
                    </a:lnL>
                    <a:lnR w="9525" cap="flat" cmpd="sng">
                      <a:solidFill>
                        <a:srgbClr val="686793"/>
                      </a:solidFill>
                      <a:prstDash val="solid"/>
                      <a:round/>
                      <a:headEnd type="none" w="sm" len="sm"/>
                      <a:tailEnd type="none" w="sm" len="sm"/>
                    </a:lnR>
                    <a:lnT w="9525" cap="flat" cmpd="sng">
                      <a:solidFill>
                        <a:srgbClr val="286793"/>
                      </a:solidFill>
                      <a:prstDash val="solid"/>
                      <a:round/>
                      <a:headEnd type="none" w="sm" len="sm"/>
                      <a:tailEnd type="none" w="sm" len="sm"/>
                    </a:lnT>
                    <a:lnB w="9525" cap="flat" cmpd="sng">
                      <a:solidFill>
                        <a:srgbClr val="C88693"/>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686793"/>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686793"/>
                      </a:solidFill>
                      <a:prstDash val="solid"/>
                      <a:round/>
                      <a:headEnd type="none" w="sm" len="sm"/>
                      <a:tailEnd type="none" w="sm" len="sm"/>
                    </a:lnT>
                    <a:lnB w="9525" cap="flat" cmpd="sng">
                      <a:solidFill>
                        <a:srgbClr val="888993"/>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A88893"/>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4375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288793"/>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r>
                        <a:rPr lang="it-IT" sz="400"/>
                        <a:t>D2.3 guidelines for making videos</a:t>
                      </a:r>
                      <a:endParaRPr/>
                    </a:p>
                  </a:txBody>
                  <a:tcPr marL="0" marR="0" marT="0" marB="0" anchor="b">
                    <a:lnL w="9525" cap="flat" cmpd="sng">
                      <a:solidFill>
                        <a:srgbClr val="288793"/>
                      </a:solidFill>
                      <a:prstDash val="solid"/>
                      <a:round/>
                      <a:headEnd type="none" w="sm" len="sm"/>
                      <a:tailEnd type="none" w="sm" len="sm"/>
                    </a:lnL>
                    <a:lnR w="9525" cap="flat" cmpd="sng">
                      <a:solidFill>
                        <a:srgbClr val="C88693"/>
                      </a:solidFill>
                      <a:prstDash val="solid"/>
                      <a:round/>
                      <a:headEnd type="none" w="sm" len="sm"/>
                      <a:tailEnd type="none" w="sm" len="sm"/>
                    </a:lnR>
                    <a:lnT w="9525" cap="flat" cmpd="sng">
                      <a:solidFill>
                        <a:srgbClr val="288793"/>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88693"/>
                      </a:solidFill>
                      <a:prstDash val="solid"/>
                      <a:round/>
                      <a:headEnd type="none" w="sm" len="sm"/>
                      <a:tailEnd type="none" w="sm" len="sm"/>
                    </a:lnL>
                    <a:lnR w="9525" cap="flat" cmpd="sng">
                      <a:solidFill>
                        <a:srgbClr val="888993"/>
                      </a:solidFill>
                      <a:prstDash val="solid"/>
                      <a:round/>
                      <a:headEnd type="none" w="sm" len="sm"/>
                      <a:tailEnd type="none" w="sm" len="sm"/>
                    </a:lnR>
                    <a:lnT w="9525" cap="flat" cmpd="sng">
                      <a:solidFill>
                        <a:srgbClr val="C88693"/>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888993"/>
                      </a:solidFill>
                      <a:prstDash val="solid"/>
                      <a:round/>
                      <a:headEnd type="none" w="sm" len="sm"/>
                      <a:tailEnd type="none" w="sm" len="sm"/>
                    </a:lnL>
                    <a:lnR w="9525" cap="flat" cmpd="sng">
                      <a:solidFill>
                        <a:srgbClr val="A88893"/>
                      </a:solidFill>
                      <a:prstDash val="solid"/>
                      <a:round/>
                      <a:headEnd type="none" w="sm" len="sm"/>
                      <a:tailEnd type="none" w="sm" len="sm"/>
                    </a:lnR>
                    <a:lnT w="9525" cap="flat" cmpd="sng">
                      <a:solidFill>
                        <a:srgbClr val="888993"/>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A88893"/>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A88893"/>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137400">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4D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3F3F3"/>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3358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CC2E5"/>
                    </a:solidFill>
                  </a:tcPr>
                </a:tc>
                <a:tc>
                  <a:txBody>
                    <a:bodyPr/>
                    <a:lstStyle/>
                    <a:p>
                      <a:pPr marL="0" marR="0" lvl="0" indent="0" algn="l" rtl="0">
                        <a:spcBef>
                          <a:spcPts val="0"/>
                        </a:spcBef>
                        <a:spcAft>
                          <a:spcPts val="0"/>
                        </a:spcAft>
                        <a:buNone/>
                      </a:pPr>
                      <a:r>
                        <a:rPr lang="it-IT" sz="400" b="1"/>
                        <a:t>TM2</a:t>
                      </a:r>
                      <a:endParaRPr/>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CC2E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CC2E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CC2E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CC2E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3346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CC2E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96100">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786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6EE"/>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17052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r h="352000">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3"/>
                  </a:ext>
                </a:extLst>
              </a:tr>
              <a:tr h="2873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4"/>
                  </a:ext>
                </a:extLst>
              </a:tr>
              <a:tr h="2873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5"/>
                  </a:ext>
                </a:extLst>
              </a:tr>
              <a:tr h="2873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8D08D"/>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6"/>
                  </a:ext>
                </a:extLst>
              </a:tr>
              <a:tr h="3358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r>
                        <a:rPr lang="it-IT" sz="400" b="1"/>
                        <a:t>TM3</a:t>
                      </a:r>
                      <a:endParaRPr/>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0000"/>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D965"/>
                    </a:solidFill>
                  </a:tcPr>
                </a:tc>
                <a:extLst>
                  <a:ext uri="{0D108BD9-81ED-4DB2-BD59-A6C34878D82A}">
                    <a16:rowId xmlns:a16="http://schemas.microsoft.com/office/drawing/2014/main" val="10017"/>
                  </a:ext>
                </a:extLst>
              </a:tr>
              <a:tr h="413050">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8"/>
                  </a:ext>
                </a:extLst>
              </a:tr>
              <a:tr h="287375">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l" rtl="0">
                        <a:spcBef>
                          <a:spcPts val="0"/>
                        </a:spcBef>
                        <a:spcAft>
                          <a:spcPts val="0"/>
                        </a:spcAft>
                        <a:buNone/>
                      </a:pPr>
                      <a:r>
                        <a:rPr lang="it-IT" sz="400" b="1"/>
                        <a:t>ME</a:t>
                      </a:r>
                      <a:endParaRPr/>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C000"/>
                    </a:solidFill>
                  </a:tcPr>
                </a:tc>
                <a:tc>
                  <a:txBody>
                    <a:bodyPr/>
                    <a:lstStyle/>
                    <a:p>
                      <a:pPr marL="0" marR="0" lvl="0" indent="0" algn="l" rtl="0">
                        <a:spcBef>
                          <a:spcPts val="0"/>
                        </a:spcBef>
                        <a:spcAft>
                          <a:spcPts val="0"/>
                        </a:spcAft>
                        <a:buNone/>
                      </a:pPr>
                      <a:r>
                        <a:rPr lang="it-IT" sz="400" b="1"/>
                        <a:t>ME</a:t>
                      </a:r>
                      <a:endParaRPr/>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C000"/>
                    </a:solidFill>
                  </a:tcPr>
                </a:tc>
                <a:tc>
                  <a:txBody>
                    <a:bodyPr/>
                    <a:lstStyle/>
                    <a:p>
                      <a:pPr marL="0" marR="0" lvl="0" indent="0" algn="l" rtl="0">
                        <a:spcBef>
                          <a:spcPts val="0"/>
                        </a:spcBef>
                        <a:spcAft>
                          <a:spcPts val="0"/>
                        </a:spcAft>
                        <a:buNone/>
                      </a:pPr>
                      <a:r>
                        <a:rPr lang="it-IT" sz="400" b="1"/>
                        <a:t>ME</a:t>
                      </a:r>
                      <a:endParaRPr/>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C000"/>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8"/>
                    </a:solidFill>
                  </a:tcPr>
                </a:tc>
                <a:extLst>
                  <a:ext uri="{0D108BD9-81ED-4DB2-BD59-A6C34878D82A}">
                    <a16:rowId xmlns:a16="http://schemas.microsoft.com/office/drawing/2014/main" val="10019"/>
                  </a:ext>
                </a:extLst>
              </a:tr>
              <a:tr h="296100">
                <a:tc>
                  <a:txBody>
                    <a:bodyPr/>
                    <a:lstStyle/>
                    <a:p>
                      <a:pPr marL="0" marR="0" lvl="0" indent="0" algn="l" rtl="0">
                        <a:spcBef>
                          <a:spcPts val="0"/>
                        </a:spcBef>
                        <a:spcAft>
                          <a:spcPts val="0"/>
                        </a:spcAft>
                        <a:buNone/>
                      </a:pPr>
                      <a:endParaRPr sz="400"/>
                    </a:p>
                  </a:txBody>
                  <a:tcPr marL="5000" marR="5000" marT="0" marB="0" anchor="b">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solidFill>
                      <a:srgbClr val="FFE598"/>
                    </a:solidFill>
                  </a:tcPr>
                </a:tc>
                <a:tc>
                  <a:txBody>
                    <a:bodyPr/>
                    <a:lstStyle/>
                    <a:p>
                      <a:pPr marL="0" marR="0" lvl="0" indent="0" algn="l" rtl="0">
                        <a:spcBef>
                          <a:spcPts val="0"/>
                        </a:spcBef>
                        <a:spcAft>
                          <a:spcPts val="0"/>
                        </a:spcAft>
                        <a:buNone/>
                      </a:pPr>
                      <a:endParaRPr sz="400"/>
                    </a:p>
                  </a:txBody>
                  <a:tcPr marL="5000" marR="5000" marT="0" marB="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400" dirty="0"/>
                    </a:p>
                  </a:txBody>
                  <a:tcPr marL="5000" marR="5000" marT="0" marB="0" anchor="b">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20"/>
                  </a:ext>
                </a:extLst>
              </a:tr>
            </a:tbl>
          </a:graphicData>
        </a:graphic>
      </p:graphicFrame>
    </p:spTree>
  </p:cSld>
  <p:clrMapOvr>
    <a:masterClrMapping/>
  </p:clrMapOvr>
</p:sld>
</file>

<file path=ppt/theme/theme1.xml><?xml version="1.0" encoding="utf-8"?>
<a:theme xmlns:a="http://schemas.openxmlformats.org/drawingml/2006/main" name="Integrale">
  <a:themeElements>
    <a:clrScheme name="Integral">
      <a:dk1>
        <a:srgbClr val="000000"/>
      </a:dk1>
      <a:lt1>
        <a:srgbClr val="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1544</Words>
  <Application>Microsoft Office PowerPoint</Application>
  <PresentationFormat>Laiekraan</PresentationFormat>
  <Paragraphs>163</Paragraphs>
  <Slides>15</Slides>
  <Notes>15</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15</vt:i4>
      </vt:variant>
    </vt:vector>
  </HeadingPairs>
  <TitlesOfParts>
    <vt:vector size="21" baseType="lpstr">
      <vt:lpstr>Arial</vt:lpstr>
      <vt:lpstr>Calibri</vt:lpstr>
      <vt:lpstr>Noto Sans Symbols</vt:lpstr>
      <vt:lpstr>Tw Cen MT</vt:lpstr>
      <vt:lpstr>Twentieth Century</vt:lpstr>
      <vt:lpstr>Integrale</vt:lpstr>
      <vt:lpstr>PROGETTO ERASMUS+ KA220 DANCECARE</vt:lpstr>
      <vt:lpstr>OVERVIEW</vt:lpstr>
      <vt:lpstr>DANCECARE CONCEPT</vt:lpstr>
      <vt:lpstr>DANCECARE CONCEPT</vt:lpstr>
      <vt:lpstr>OUTLINE OF OBJECTIVES</vt:lpstr>
      <vt:lpstr>TARGET GROUPS</vt:lpstr>
      <vt:lpstr>PARTNERSHIP</vt:lpstr>
      <vt:lpstr>FOCUS ON WP2 - PREPARATION AND DESIGN OF THE DANCECARE TRAINING PROGRAM</vt:lpstr>
      <vt:lpstr>PowerPointi esitlus</vt:lpstr>
      <vt:lpstr>TASK2.1 – ON-LINE SEARCH ON LTC CARERS NEEDS AND SOFT SKILLS TO BE DEVELOPED</vt:lpstr>
      <vt:lpstr>TASK2.2 – DMT AND WM EXPERTS CONSULTATION</vt:lpstr>
      <vt:lpstr>TASK2.3 – ANALYSIS AND MATCHING OF THE RESULTS</vt:lpstr>
      <vt:lpstr>TASK2.4 – DESIGN OF THE WHOLE DANCECARE CURRICULUM</vt:lpstr>
      <vt:lpstr>TASK2.5 – CREATION OF AD HOC VIDEOS</vt:lpstr>
      <vt:lpstr>TASK2.6 – DISSEMINATION AND EXPLOITATION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ERASMUS+ KA220 DANCECARE</dc:title>
  <dc:creator>GALASSI FLAVIA</dc:creator>
  <cp:lastModifiedBy>terje</cp:lastModifiedBy>
  <cp:revision>3</cp:revision>
  <dcterms:created xsi:type="dcterms:W3CDTF">2024-01-31T10:17:50Z</dcterms:created>
  <dcterms:modified xsi:type="dcterms:W3CDTF">2024-02-19T08:23:40Z</dcterms:modified>
</cp:coreProperties>
</file>