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8" r:id="rId1"/>
    <p:sldMasterId id="2147483709" r:id="rId2"/>
    <p:sldMasterId id="2147483710" r:id="rId3"/>
    <p:sldMasterId id="2147483711" r:id="rId4"/>
    <p:sldMasterId id="2147483712" r:id="rId5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6858000" cy="9144000"/>
  <p:embeddedFontLs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Impact" panose="020B0806030902050204" pitchFamily="34" charset="0"/>
      <p:regular r:id="rId24"/>
    </p:embeddedFont>
    <p:embeddedFont>
      <p:font typeface="Trebuchet MS" panose="020B0703020202090204" pitchFamily="34" charset="0"/>
      <p:regular r:id="rId25"/>
      <p:bold r:id="rId26"/>
      <p: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07" d="100"/>
          <a:sy n="107" d="100"/>
        </p:scale>
        <p:origin x="1280" y="4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760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36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sz="1200" b="0" i="0" u="none" strike="noStrike" cap="none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31133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1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2" name="Google Shape;372;p12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simple with our resources. Just do only step one.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Working with Communication WG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2:notes"/>
          <p:cNvSpPr txBox="1"/>
          <p:nvPr/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3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6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0" name="Google Shape;340;p7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WHO research series on health benefits of arts:  Lancet articles mostly speak about how arts practices are beneficial to Health and does mention creative arts therapies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:notes"/>
          <p:cNvSpPr txBox="1"/>
          <p:nvPr/>
        </p:nvSpPr>
        <p:spPr>
          <a:xfrm>
            <a:off x="3884760" y="868536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9:notes"/>
          <p:cNvSpPr txBox="1">
            <a:spLocks noGrp="1"/>
          </p:cNvSpPr>
          <p:nvPr>
            <p:ph type="body" idx="1"/>
          </p:nvPr>
        </p:nvSpPr>
        <p:spPr>
          <a:xfrm>
            <a:off x="685800" y="4400640"/>
            <a:ext cx="5486400" cy="36003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2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4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493524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3"/>
          </p:nvPr>
        </p:nvSpPr>
        <p:spPr>
          <a:xfrm>
            <a:off x="765540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4"/>
          </p:nvPr>
        </p:nvSpPr>
        <p:spPr>
          <a:xfrm>
            <a:off x="221508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5"/>
          </p:nvPr>
        </p:nvSpPr>
        <p:spPr>
          <a:xfrm>
            <a:off x="493524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6"/>
          </p:nvPr>
        </p:nvSpPr>
        <p:spPr>
          <a:xfrm>
            <a:off x="765540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4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>
            <a:spLocks noGrp="1"/>
          </p:cNvSpPr>
          <p:nvPr>
            <p:ph type="subTitle" idx="1"/>
          </p:nvPr>
        </p:nvSpPr>
        <p:spPr>
          <a:xfrm>
            <a:off x="1078560" y="4426920"/>
            <a:ext cx="10318320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2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body" idx="3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4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4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5"/>
          <p:cNvSpPr txBox="1">
            <a:spLocks noGrp="1"/>
          </p:cNvSpPr>
          <p:nvPr>
            <p:ph type="body" idx="2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2"/>
          </p:nvPr>
        </p:nvSpPr>
        <p:spPr>
          <a:xfrm>
            <a:off x="493524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body" idx="3"/>
          </p:nvPr>
        </p:nvSpPr>
        <p:spPr>
          <a:xfrm>
            <a:off x="765540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body" idx="4"/>
          </p:nvPr>
        </p:nvSpPr>
        <p:spPr>
          <a:xfrm>
            <a:off x="221508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body" idx="5"/>
          </p:nvPr>
        </p:nvSpPr>
        <p:spPr>
          <a:xfrm>
            <a:off x="493524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body" idx="6"/>
          </p:nvPr>
        </p:nvSpPr>
        <p:spPr>
          <a:xfrm>
            <a:off x="765540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9"/>
          <p:cNvSpPr txBox="1">
            <a:spLocks noGrp="1"/>
          </p:cNvSpPr>
          <p:nvPr>
            <p:ph type="subTitle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0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0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2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3"/>
          <p:cNvSpPr txBox="1">
            <a:spLocks noGrp="1"/>
          </p:cNvSpPr>
          <p:nvPr>
            <p:ph type="subTitle" idx="1"/>
          </p:nvPr>
        </p:nvSpPr>
        <p:spPr>
          <a:xfrm>
            <a:off x="1078560" y="4426920"/>
            <a:ext cx="10318320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4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4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4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4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5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5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body" idx="3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6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6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6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6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7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7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7"/>
          <p:cNvSpPr txBox="1">
            <a:spLocks noGrp="1"/>
          </p:cNvSpPr>
          <p:nvPr>
            <p:ph type="body" idx="2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8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8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8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8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8"/>
          <p:cNvSpPr txBox="1">
            <a:spLocks noGrp="1"/>
          </p:cNvSpPr>
          <p:nvPr>
            <p:ph type="body" idx="4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9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9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9"/>
          <p:cNvSpPr txBox="1">
            <a:spLocks noGrp="1"/>
          </p:cNvSpPr>
          <p:nvPr>
            <p:ph type="body" idx="2"/>
          </p:nvPr>
        </p:nvSpPr>
        <p:spPr>
          <a:xfrm>
            <a:off x="493524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9"/>
          <p:cNvSpPr txBox="1">
            <a:spLocks noGrp="1"/>
          </p:cNvSpPr>
          <p:nvPr>
            <p:ph type="body" idx="3"/>
          </p:nvPr>
        </p:nvSpPr>
        <p:spPr>
          <a:xfrm>
            <a:off x="765540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9"/>
          <p:cNvSpPr txBox="1">
            <a:spLocks noGrp="1"/>
          </p:cNvSpPr>
          <p:nvPr>
            <p:ph type="body" idx="4"/>
          </p:nvPr>
        </p:nvSpPr>
        <p:spPr>
          <a:xfrm>
            <a:off x="221508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9"/>
          <p:cNvSpPr txBox="1">
            <a:spLocks noGrp="1"/>
          </p:cNvSpPr>
          <p:nvPr>
            <p:ph type="body" idx="5"/>
          </p:nvPr>
        </p:nvSpPr>
        <p:spPr>
          <a:xfrm>
            <a:off x="493524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9"/>
          <p:cNvSpPr txBox="1">
            <a:spLocks noGrp="1"/>
          </p:cNvSpPr>
          <p:nvPr>
            <p:ph type="body" idx="6"/>
          </p:nvPr>
        </p:nvSpPr>
        <p:spPr>
          <a:xfrm>
            <a:off x="765540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2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2"/>
          <p:cNvSpPr txBox="1">
            <a:spLocks noGrp="1"/>
          </p:cNvSpPr>
          <p:nvPr>
            <p:ph type="subTitle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3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3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4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4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44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5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6"/>
          <p:cNvSpPr txBox="1">
            <a:spLocks noGrp="1"/>
          </p:cNvSpPr>
          <p:nvPr>
            <p:ph type="subTitle" idx="1"/>
          </p:nvPr>
        </p:nvSpPr>
        <p:spPr>
          <a:xfrm>
            <a:off x="1078560" y="4426920"/>
            <a:ext cx="10318320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7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47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47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47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8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48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48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48"/>
          <p:cNvSpPr txBox="1">
            <a:spLocks noGrp="1"/>
          </p:cNvSpPr>
          <p:nvPr>
            <p:ph type="body" idx="3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9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49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49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9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0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0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0"/>
          <p:cNvSpPr txBox="1">
            <a:spLocks noGrp="1"/>
          </p:cNvSpPr>
          <p:nvPr>
            <p:ph type="body" idx="2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1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51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1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51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51"/>
          <p:cNvSpPr txBox="1">
            <a:spLocks noGrp="1"/>
          </p:cNvSpPr>
          <p:nvPr>
            <p:ph type="body" idx="4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2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2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52"/>
          <p:cNvSpPr txBox="1">
            <a:spLocks noGrp="1"/>
          </p:cNvSpPr>
          <p:nvPr>
            <p:ph type="body" idx="2"/>
          </p:nvPr>
        </p:nvSpPr>
        <p:spPr>
          <a:xfrm>
            <a:off x="493524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52"/>
          <p:cNvSpPr txBox="1">
            <a:spLocks noGrp="1"/>
          </p:cNvSpPr>
          <p:nvPr>
            <p:ph type="body" idx="3"/>
          </p:nvPr>
        </p:nvSpPr>
        <p:spPr>
          <a:xfrm>
            <a:off x="765540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52"/>
          <p:cNvSpPr txBox="1">
            <a:spLocks noGrp="1"/>
          </p:cNvSpPr>
          <p:nvPr>
            <p:ph type="body" idx="4"/>
          </p:nvPr>
        </p:nvSpPr>
        <p:spPr>
          <a:xfrm>
            <a:off x="221508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52"/>
          <p:cNvSpPr txBox="1">
            <a:spLocks noGrp="1"/>
          </p:cNvSpPr>
          <p:nvPr>
            <p:ph type="body" idx="5"/>
          </p:nvPr>
        </p:nvSpPr>
        <p:spPr>
          <a:xfrm>
            <a:off x="493524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52"/>
          <p:cNvSpPr txBox="1">
            <a:spLocks noGrp="1"/>
          </p:cNvSpPr>
          <p:nvPr>
            <p:ph type="body" idx="6"/>
          </p:nvPr>
        </p:nvSpPr>
        <p:spPr>
          <a:xfrm>
            <a:off x="765540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5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55"/>
          <p:cNvSpPr txBox="1">
            <a:spLocks noGrp="1"/>
          </p:cNvSpPr>
          <p:nvPr>
            <p:ph type="subTitle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6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56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7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57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57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8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9"/>
          <p:cNvSpPr txBox="1">
            <a:spLocks noGrp="1"/>
          </p:cNvSpPr>
          <p:nvPr>
            <p:ph type="subTitle" idx="1"/>
          </p:nvPr>
        </p:nvSpPr>
        <p:spPr>
          <a:xfrm>
            <a:off x="1078560" y="4426920"/>
            <a:ext cx="10318320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0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0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60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60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1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61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61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1"/>
          <p:cNvSpPr txBox="1">
            <a:spLocks noGrp="1"/>
          </p:cNvSpPr>
          <p:nvPr>
            <p:ph type="body" idx="3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2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2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62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62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3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63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63"/>
          <p:cNvSpPr txBox="1">
            <a:spLocks noGrp="1"/>
          </p:cNvSpPr>
          <p:nvPr>
            <p:ph type="body" idx="2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4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64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64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64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64"/>
          <p:cNvSpPr txBox="1">
            <a:spLocks noGrp="1"/>
          </p:cNvSpPr>
          <p:nvPr>
            <p:ph type="body" idx="4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1078560" y="4426920"/>
            <a:ext cx="10318320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5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65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65"/>
          <p:cNvSpPr txBox="1">
            <a:spLocks noGrp="1"/>
          </p:cNvSpPr>
          <p:nvPr>
            <p:ph type="body" idx="2"/>
          </p:nvPr>
        </p:nvSpPr>
        <p:spPr>
          <a:xfrm>
            <a:off x="493524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65"/>
          <p:cNvSpPr txBox="1">
            <a:spLocks noGrp="1"/>
          </p:cNvSpPr>
          <p:nvPr>
            <p:ph type="body" idx="3"/>
          </p:nvPr>
        </p:nvSpPr>
        <p:spPr>
          <a:xfrm>
            <a:off x="7655400" y="597924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65"/>
          <p:cNvSpPr txBox="1">
            <a:spLocks noGrp="1"/>
          </p:cNvSpPr>
          <p:nvPr>
            <p:ph type="body" idx="4"/>
          </p:nvPr>
        </p:nvSpPr>
        <p:spPr>
          <a:xfrm>
            <a:off x="221508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65"/>
          <p:cNvSpPr txBox="1">
            <a:spLocks noGrp="1"/>
          </p:cNvSpPr>
          <p:nvPr>
            <p:ph type="body" idx="5"/>
          </p:nvPr>
        </p:nvSpPr>
        <p:spPr>
          <a:xfrm>
            <a:off x="493524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65"/>
          <p:cNvSpPr txBox="1">
            <a:spLocks noGrp="1"/>
          </p:cNvSpPr>
          <p:nvPr>
            <p:ph type="body" idx="6"/>
          </p:nvPr>
        </p:nvSpPr>
        <p:spPr>
          <a:xfrm>
            <a:off x="7655400" y="6366960"/>
            <a:ext cx="25902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3"/>
          </p:nvPr>
        </p:nvSpPr>
        <p:spPr>
          <a:xfrm>
            <a:off x="6337440" y="636696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221508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6337440" y="5979240"/>
            <a:ext cx="392580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3"/>
          </p:nvPr>
        </p:nvSpPr>
        <p:spPr>
          <a:xfrm>
            <a:off x="2215080" y="6366960"/>
            <a:ext cx="8045280" cy="35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3557160" y="631080"/>
            <a:ext cx="5235480" cy="5229360"/>
          </a:xfrm>
          <a:custGeom>
            <a:avLst/>
            <a:gdLst/>
            <a:ahLst/>
            <a:cxnLst/>
            <a:rect l="l" t="t" r="r" b="b"/>
            <a:pathLst>
              <a:path w="3298" h="3294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rgbClr val="F3F3F2"/>
          </a:solidFill>
          <a:ln>
            <a:noFill/>
          </a:ln>
        </p:spPr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078560" y="6375600"/>
            <a:ext cx="2329560" cy="34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180320" y="6375600"/>
            <a:ext cx="411480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9067320" y="6375600"/>
            <a:ext cx="232956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0" y="0"/>
            <a:ext cx="283320" cy="6858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2A1A00"/>
          </a:solidFill>
          <a:ln>
            <a:noFill/>
          </a:ln>
        </p:spPr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0" y="0"/>
            <a:ext cx="885960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2A1A00"/>
          </a:solidFill>
          <a:ln>
            <a:noFill/>
          </a:ln>
        </p:spPr>
      </p:sp>
      <p:sp>
        <p:nvSpPr>
          <p:cNvPr id="67" name="Google Shape;67;p14"/>
          <p:cNvSpPr/>
          <p:nvPr/>
        </p:nvSpPr>
        <p:spPr>
          <a:xfrm>
            <a:off x="11908440" y="0"/>
            <a:ext cx="283320" cy="6858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8B323"/>
          </a:solidFill>
          <a:ln>
            <a:noFill/>
          </a:ln>
        </p:spPr>
      </p:sp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1251720" y="382320"/>
            <a:ext cx="1017828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title" idx="2"/>
          </p:nvPr>
        </p:nvSpPr>
        <p:spPr>
          <a:xfrm>
            <a:off x="1251720" y="2286000"/>
            <a:ext cx="10178280" cy="359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dt" idx="10"/>
          </p:nvPr>
        </p:nvSpPr>
        <p:spPr>
          <a:xfrm>
            <a:off x="1251720" y="6375600"/>
            <a:ext cx="2329560" cy="34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ftr" idx="11"/>
          </p:nvPr>
        </p:nvSpPr>
        <p:spPr>
          <a:xfrm>
            <a:off x="4038480" y="6375600"/>
            <a:ext cx="411480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8610480" y="6375600"/>
            <a:ext cx="281952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/>
          <p:nvPr/>
        </p:nvSpPr>
        <p:spPr>
          <a:xfrm>
            <a:off x="0" y="0"/>
            <a:ext cx="885960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2A1A00"/>
          </a:solidFill>
          <a:ln>
            <a:noFill/>
          </a:ln>
        </p:spPr>
      </p:sp>
      <p:sp>
        <p:nvSpPr>
          <p:cNvPr id="124" name="Google Shape;124;p27"/>
          <p:cNvSpPr/>
          <p:nvPr/>
        </p:nvSpPr>
        <p:spPr>
          <a:xfrm>
            <a:off x="11908440" y="0"/>
            <a:ext cx="283320" cy="6858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8B323"/>
          </a:solidFill>
          <a:ln>
            <a:noFill/>
          </a:ln>
        </p:spPr>
      </p:sp>
      <p:sp>
        <p:nvSpPr>
          <p:cNvPr id="125" name="Google Shape;125;p27"/>
          <p:cNvSpPr txBox="1">
            <a:spLocks noGrp="1"/>
          </p:cNvSpPr>
          <p:nvPr>
            <p:ph type="title"/>
          </p:nvPr>
        </p:nvSpPr>
        <p:spPr>
          <a:xfrm>
            <a:off x="1154880" y="4800600"/>
            <a:ext cx="8825760" cy="56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6" name="Google Shape;126;p27"/>
          <p:cNvSpPr txBox="1">
            <a:spLocks noGrp="1"/>
          </p:cNvSpPr>
          <p:nvPr>
            <p:ph type="title" idx="2"/>
          </p:nvPr>
        </p:nvSpPr>
        <p:spPr>
          <a:xfrm>
            <a:off x="1154880" y="685800"/>
            <a:ext cx="8825760" cy="364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1154880" y="5367240"/>
            <a:ext cx="8825760" cy="4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dt" idx="10"/>
          </p:nvPr>
        </p:nvSpPr>
        <p:spPr>
          <a:xfrm>
            <a:off x="1251720" y="6375600"/>
            <a:ext cx="2329560" cy="34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ftr" idx="11"/>
          </p:nvPr>
        </p:nvSpPr>
        <p:spPr>
          <a:xfrm>
            <a:off x="4038480" y="6375600"/>
            <a:ext cx="411480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0" name="Google Shape;130;p27"/>
          <p:cNvSpPr txBox="1">
            <a:spLocks noGrp="1"/>
          </p:cNvSpPr>
          <p:nvPr>
            <p:ph type="sldNum" idx="12"/>
          </p:nvPr>
        </p:nvSpPr>
        <p:spPr>
          <a:xfrm>
            <a:off x="8610480" y="6375600"/>
            <a:ext cx="281952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0"/>
          <p:cNvSpPr txBox="1">
            <a:spLocks noGrp="1"/>
          </p:cNvSpPr>
          <p:nvPr>
            <p:ph type="title"/>
          </p:nvPr>
        </p:nvSpPr>
        <p:spPr>
          <a:xfrm>
            <a:off x="283320" y="0"/>
            <a:ext cx="735552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1" name="Google Shape;181;p40"/>
          <p:cNvSpPr/>
          <p:nvPr/>
        </p:nvSpPr>
        <p:spPr>
          <a:xfrm>
            <a:off x="7389720" y="0"/>
            <a:ext cx="4802040" cy="6858000"/>
          </a:xfrm>
          <a:custGeom>
            <a:avLst/>
            <a:gdLst/>
            <a:ahLst/>
            <a:cxnLst/>
            <a:rect l="l" t="t" r="r" b="b"/>
            <a:pathLst>
              <a:path w="3025" h="4320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rgbClr val="2A1A00"/>
          </a:solidFill>
          <a:ln>
            <a:noFill/>
          </a:ln>
        </p:spPr>
      </p:sp>
      <p:sp>
        <p:nvSpPr>
          <p:cNvPr id="182" name="Google Shape;182;p40"/>
          <p:cNvSpPr/>
          <p:nvPr/>
        </p:nvSpPr>
        <p:spPr>
          <a:xfrm>
            <a:off x="0" y="0"/>
            <a:ext cx="283320" cy="6858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8B323"/>
          </a:solidFill>
          <a:ln>
            <a:noFill/>
          </a:ln>
        </p:spPr>
      </p:sp>
      <p:sp>
        <p:nvSpPr>
          <p:cNvPr id="183" name="Google Shape;183;p40"/>
          <p:cNvSpPr txBox="1">
            <a:spLocks noGrp="1"/>
          </p:cNvSpPr>
          <p:nvPr>
            <p:ph type="title" idx="2"/>
          </p:nvPr>
        </p:nvSpPr>
        <p:spPr>
          <a:xfrm>
            <a:off x="8337960" y="457200"/>
            <a:ext cx="3092040" cy="119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4" name="Google Shape;184;p40"/>
          <p:cNvSpPr txBox="1">
            <a:spLocks noGrp="1"/>
          </p:cNvSpPr>
          <p:nvPr>
            <p:ph type="body" idx="1"/>
          </p:nvPr>
        </p:nvSpPr>
        <p:spPr>
          <a:xfrm>
            <a:off x="8337960" y="1741320"/>
            <a:ext cx="3092040" cy="416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5" name="Google Shape;185;p40"/>
          <p:cNvSpPr txBox="1">
            <a:spLocks noGrp="1"/>
          </p:cNvSpPr>
          <p:nvPr>
            <p:ph type="dt" idx="10"/>
          </p:nvPr>
        </p:nvSpPr>
        <p:spPr>
          <a:xfrm>
            <a:off x="766080" y="6375600"/>
            <a:ext cx="1232280" cy="34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6" name="Google Shape;186;p40"/>
          <p:cNvSpPr txBox="1">
            <a:spLocks noGrp="1"/>
          </p:cNvSpPr>
          <p:nvPr>
            <p:ph type="ftr" idx="11"/>
          </p:nvPr>
        </p:nvSpPr>
        <p:spPr>
          <a:xfrm>
            <a:off x="2103480" y="6375600"/>
            <a:ext cx="348228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7" name="Google Shape;187;p40"/>
          <p:cNvSpPr txBox="1">
            <a:spLocks noGrp="1"/>
          </p:cNvSpPr>
          <p:nvPr>
            <p:ph type="sldNum" idx="12"/>
          </p:nvPr>
        </p:nvSpPr>
        <p:spPr>
          <a:xfrm>
            <a:off x="5687640" y="6375600"/>
            <a:ext cx="123444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3"/>
          <p:cNvSpPr txBox="1">
            <a:spLocks noGrp="1"/>
          </p:cNvSpPr>
          <p:nvPr>
            <p:ph type="title"/>
          </p:nvPr>
        </p:nvSpPr>
        <p:spPr>
          <a:xfrm>
            <a:off x="1251720" y="382320"/>
            <a:ext cx="10178280" cy="1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8" name="Google Shape;238;p53"/>
          <p:cNvSpPr txBox="1">
            <a:spLocks noGrp="1"/>
          </p:cNvSpPr>
          <p:nvPr>
            <p:ph type="body" idx="1"/>
          </p:nvPr>
        </p:nvSpPr>
        <p:spPr>
          <a:xfrm>
            <a:off x="1251720" y="2286000"/>
            <a:ext cx="10178280" cy="359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9" name="Google Shape;239;p53"/>
          <p:cNvSpPr txBox="1">
            <a:spLocks noGrp="1"/>
          </p:cNvSpPr>
          <p:nvPr>
            <p:ph type="dt" idx="10"/>
          </p:nvPr>
        </p:nvSpPr>
        <p:spPr>
          <a:xfrm>
            <a:off x="1251720" y="6375600"/>
            <a:ext cx="2329560" cy="34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0" name="Google Shape;240;p53"/>
          <p:cNvSpPr txBox="1">
            <a:spLocks noGrp="1"/>
          </p:cNvSpPr>
          <p:nvPr>
            <p:ph type="ftr" idx="11"/>
          </p:nvPr>
        </p:nvSpPr>
        <p:spPr>
          <a:xfrm>
            <a:off x="4038480" y="6375600"/>
            <a:ext cx="411480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1" name="Google Shape;241;p53"/>
          <p:cNvSpPr txBox="1">
            <a:spLocks noGrp="1"/>
          </p:cNvSpPr>
          <p:nvPr>
            <p:ph type="sldNum" idx="12"/>
          </p:nvPr>
        </p:nvSpPr>
        <p:spPr>
          <a:xfrm>
            <a:off x="8610480" y="6375600"/>
            <a:ext cx="2819520" cy="34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p53"/>
          <p:cNvSpPr/>
          <p:nvPr/>
        </p:nvSpPr>
        <p:spPr>
          <a:xfrm>
            <a:off x="0" y="0"/>
            <a:ext cx="885960" cy="6858000"/>
          </a:xfrm>
          <a:custGeom>
            <a:avLst/>
            <a:gdLst/>
            <a:ahLst/>
            <a:cxnLst/>
            <a:rect l="l" t="t" r="r" b="b"/>
            <a:pathLst>
              <a:path w="558" h="4320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2A1A00"/>
          </a:solidFill>
          <a:ln>
            <a:noFill/>
          </a:ln>
        </p:spPr>
      </p:sp>
      <p:sp>
        <p:nvSpPr>
          <p:cNvPr id="243" name="Google Shape;243;p53"/>
          <p:cNvSpPr/>
          <p:nvPr/>
        </p:nvSpPr>
        <p:spPr>
          <a:xfrm>
            <a:off x="11908440" y="0"/>
            <a:ext cx="283320" cy="68580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8B323"/>
          </a:solidFill>
          <a:ln>
            <a:noFill/>
          </a:ln>
        </p:spPr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vista.danzamovimientoterapia.com/index.php/redmt/issue/view/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323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66"/>
          <p:cNvSpPr txBox="1"/>
          <p:nvPr/>
        </p:nvSpPr>
        <p:spPr>
          <a:xfrm>
            <a:off x="1078560" y="1098360"/>
            <a:ext cx="10318320" cy="439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0" b="0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EADMT GA 2024</a:t>
            </a:r>
            <a:endParaRPr sz="10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66"/>
          <p:cNvSpPr txBox="1"/>
          <p:nvPr/>
        </p:nvSpPr>
        <p:spPr>
          <a:xfrm>
            <a:off x="2215080" y="57596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0" u="none" strike="noStrike" cap="none">
                <a:solidFill>
                  <a:srgbClr val="2A1A00"/>
                </a:solidFill>
                <a:latin typeface="Gill Sans"/>
                <a:ea typeface="Gill Sans"/>
                <a:cs typeface="Gill Sans"/>
                <a:sym typeface="Gill Sans"/>
              </a:rPr>
              <a:t>ANNUAL REPORT OF THE RESEARCH WORKING GROUP (05/10/2024)</a:t>
            </a:r>
            <a:endParaRPr sz="2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75"/>
          <p:cNvSpPr txBox="1"/>
          <p:nvPr/>
        </p:nvSpPr>
        <p:spPr>
          <a:xfrm>
            <a:off x="2181240" y="1180080"/>
            <a:ext cx="10010880" cy="18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Visit and spread </a:t>
            </a:r>
            <a:r>
              <a:rPr lang="en-GB" sz="6000" b="1" i="1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Citare</a:t>
            </a:r>
            <a:r>
              <a:rPr lang="en-GB" sz="60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0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the 1</a:t>
            </a:r>
            <a:r>
              <a:rPr lang="en-GB" sz="6237" b="1" i="0" u="none" strike="noStrike" cap="none" baseline="30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GB" sz="54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Journal in DMT in Spanish</a:t>
            </a:r>
            <a:endParaRPr sz="5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75"/>
          <p:cNvSpPr txBox="1"/>
          <p:nvPr/>
        </p:nvSpPr>
        <p:spPr>
          <a:xfrm>
            <a:off x="190440" y="3110400"/>
            <a:ext cx="7591320" cy="120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sng" strike="noStrike" cap="non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https://revista.danzamovimientoterapia.com/index.php/redmt/issue/view/1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563C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first Spanish DMT journal is going to publish the 2nd volume this year. 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323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6"/>
          <p:cNvSpPr txBox="1"/>
          <p:nvPr/>
        </p:nvSpPr>
        <p:spPr>
          <a:xfrm>
            <a:off x="1598040" y="2645280"/>
            <a:ext cx="9668520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0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THANK YOU FOR YOUR ATTENTION</a:t>
            </a:r>
            <a:endParaRPr sz="5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77"/>
          <p:cNvSpPr txBox="1"/>
          <p:nvPr/>
        </p:nvSpPr>
        <p:spPr>
          <a:xfrm>
            <a:off x="2090160" y="975240"/>
            <a:ext cx="8523360" cy="91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SPECIFIC ACTIONS FOR 2024-25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77"/>
          <p:cNvSpPr txBox="1"/>
          <p:nvPr/>
        </p:nvSpPr>
        <p:spPr>
          <a:xfrm>
            <a:off x="1945080" y="2177280"/>
            <a:ext cx="9709920" cy="401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2000"/>
              <a:buFont typeface="Arial"/>
              <a:buChar char="•"/>
            </a:pPr>
            <a:r>
              <a:rPr lang="en-GB"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offer a forum to match professionals of DMT from various countries, who can collaborate in a research project or interest to present in a conference.</a:t>
            </a:r>
            <a:endParaRPr sz="20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8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Gill Sans"/>
              <a:buChar char="–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national associations to reach people who are active / interested in research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8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Gill Sans"/>
              <a:buChar char="–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Offer an online Forum to exchange knowledge and talking what are they doing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8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Gill Sans"/>
              <a:buChar char="–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Possibility to meet face to face in the 5</a:t>
            </a:r>
            <a:r>
              <a:rPr lang="en-GB" sz="2079" b="0" i="0" u="none" strike="noStrike" cap="none" baseline="30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</a:t>
            </a: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conference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8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2000"/>
              <a:buFont typeface="Arial"/>
              <a:buChar char="•"/>
            </a:pPr>
            <a:r>
              <a:rPr lang="en-GB"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be more visible in social media</a:t>
            </a:r>
            <a:endParaRPr sz="20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8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2000"/>
              <a:buFont typeface="Arial"/>
              <a:buChar char="•"/>
            </a:pPr>
            <a:r>
              <a:rPr lang="en-GB"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write a letter address to </a:t>
            </a:r>
            <a:r>
              <a:rPr lang="en-GB" sz="2000" b="1" i="1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WHO – Arts &amp; Health </a:t>
            </a:r>
            <a:r>
              <a:rPr lang="en-GB"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supervised by the Board.</a:t>
            </a:r>
            <a:endParaRPr sz="20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8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2000"/>
              <a:buFont typeface="Arial"/>
              <a:buChar char="•"/>
            </a:pPr>
            <a:r>
              <a:rPr lang="en-GB"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 Research WG meeting: 17</a:t>
            </a:r>
            <a:r>
              <a:rPr lang="en-GB" sz="2310" b="1" i="0" u="none" strike="noStrike" cap="none" baseline="30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</a:t>
            </a:r>
            <a:r>
              <a:rPr lang="en-GB"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January in 2025 at 7pm (CET)</a:t>
            </a:r>
            <a:endParaRPr sz="20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77"/>
          <p:cNvSpPr txBox="1"/>
          <p:nvPr/>
        </p:nvSpPr>
        <p:spPr>
          <a:xfrm>
            <a:off x="9427320" y="6193800"/>
            <a:ext cx="2148840" cy="369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Tallinn, 06/10/2024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323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78"/>
          <p:cNvSpPr txBox="1"/>
          <p:nvPr/>
        </p:nvSpPr>
        <p:spPr>
          <a:xfrm>
            <a:off x="1598040" y="2645280"/>
            <a:ext cx="9668520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0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THANK YOU FOR YOUR ATTENTION</a:t>
            </a:r>
            <a:endParaRPr sz="5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78"/>
          <p:cNvSpPr txBox="1"/>
          <p:nvPr/>
        </p:nvSpPr>
        <p:spPr>
          <a:xfrm>
            <a:off x="2215080" y="5759640"/>
            <a:ext cx="8045280" cy="7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0" u="none" strike="noStrike" cap="none">
                <a:solidFill>
                  <a:srgbClr val="2A1A00"/>
                </a:solidFill>
                <a:latin typeface="Gill Sans"/>
                <a:ea typeface="Gill Sans"/>
                <a:cs typeface="Gill Sans"/>
                <a:sym typeface="Gill Sans"/>
              </a:rPr>
              <a:t>ANNUAL REPORT OF THE RESEARCH WORKING GROUP (06/10/2024)</a:t>
            </a:r>
            <a:endParaRPr sz="2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67"/>
          <p:cNvSpPr txBox="1"/>
          <p:nvPr/>
        </p:nvSpPr>
        <p:spPr>
          <a:xfrm>
            <a:off x="3651480" y="669600"/>
            <a:ext cx="6399360" cy="97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100" b="0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VISION AND MISION</a:t>
            </a:r>
            <a:endParaRPr sz="51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" name="Google Shape;303;p67"/>
          <p:cNvGrpSpPr/>
          <p:nvPr/>
        </p:nvGrpSpPr>
        <p:grpSpPr>
          <a:xfrm>
            <a:off x="3364920" y="1647000"/>
            <a:ext cx="5462280" cy="4942440"/>
            <a:chOff x="3364920" y="1647000"/>
            <a:chExt cx="5462280" cy="4942440"/>
          </a:xfrm>
        </p:grpSpPr>
        <p:sp>
          <p:nvSpPr>
            <p:cNvPr id="304" name="Google Shape;304;p67"/>
            <p:cNvSpPr/>
            <p:nvPr/>
          </p:nvSpPr>
          <p:spPr>
            <a:xfrm>
              <a:off x="5309640" y="1647000"/>
              <a:ext cx="1572480" cy="1069920"/>
            </a:xfrm>
            <a:custGeom>
              <a:avLst/>
              <a:gdLst/>
              <a:ahLst/>
              <a:cxnLst/>
              <a:rect l="l" t="t" r="r" b="b"/>
              <a:pathLst>
                <a:path w="1503288" h="977137" extrusionOk="0">
                  <a:moveTo>
                    <a:pt x="0" y="162859"/>
                  </a:moveTo>
                  <a:cubicBezTo>
                    <a:pt x="0" y="72914"/>
                    <a:pt x="72914" y="0"/>
                    <a:pt x="162859" y="0"/>
                  </a:cubicBezTo>
                  <a:lnTo>
                    <a:pt x="1340429" y="0"/>
                  </a:lnTo>
                  <a:cubicBezTo>
                    <a:pt x="1430374" y="0"/>
                    <a:pt x="1503288" y="72914"/>
                    <a:pt x="1503288" y="162859"/>
                  </a:cubicBezTo>
                  <a:lnTo>
                    <a:pt x="1503288" y="814278"/>
                  </a:lnTo>
                  <a:cubicBezTo>
                    <a:pt x="1503288" y="904223"/>
                    <a:pt x="1430374" y="977137"/>
                    <a:pt x="1340429" y="977137"/>
                  </a:cubicBezTo>
                  <a:lnTo>
                    <a:pt x="162859" y="977137"/>
                  </a:lnTo>
                  <a:cubicBezTo>
                    <a:pt x="72914" y="977137"/>
                    <a:pt x="0" y="904223"/>
                    <a:pt x="0" y="814278"/>
                  </a:cubicBezTo>
                  <a:lnTo>
                    <a:pt x="0" y="162859"/>
                  </a:lnTo>
                  <a:close/>
                </a:path>
              </a:pathLst>
            </a:custGeom>
            <a:solidFill>
              <a:srgbClr val="F09415"/>
            </a:solidFill>
            <a:ln w="126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0225" tIns="120225" rIns="120225" bIns="120225" anchor="ctr" anchorCtr="1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connect</a:t>
              </a:r>
              <a:endParaRPr sz="19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67"/>
            <p:cNvSpPr/>
            <p:nvPr/>
          </p:nvSpPr>
          <p:spPr>
            <a:xfrm>
              <a:off x="4051080" y="2181960"/>
              <a:ext cx="4089960" cy="4281480"/>
            </a:xfrm>
            <a:custGeom>
              <a:avLst/>
              <a:gdLst/>
              <a:ahLst/>
              <a:cxnLst/>
              <a:rect l="l" t="t" r="r" b="b"/>
              <a:pathLst>
                <a:path w="3909806" h="3909806" extrusionOk="0">
                  <a:moveTo>
                    <a:pt x="2716908" y="154626"/>
                  </a:moveTo>
                </a:path>
              </a:pathLst>
            </a:custGeom>
            <a:noFill/>
            <a:ln w="9525" cap="flat" cmpd="sng">
              <a:solidFill>
                <a:srgbClr val="F09415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6" name="Google Shape;306;p67"/>
            <p:cNvSpPr/>
            <p:nvPr/>
          </p:nvSpPr>
          <p:spPr>
            <a:xfrm>
              <a:off x="7254720" y="3125880"/>
              <a:ext cx="1572480" cy="1069920"/>
            </a:xfrm>
            <a:custGeom>
              <a:avLst/>
              <a:gdLst/>
              <a:ahLst/>
              <a:cxnLst/>
              <a:rect l="l" t="t" r="r" b="b"/>
              <a:pathLst>
                <a:path w="1503288" h="977137" extrusionOk="0">
                  <a:moveTo>
                    <a:pt x="0" y="162859"/>
                  </a:moveTo>
                  <a:cubicBezTo>
                    <a:pt x="0" y="72914"/>
                    <a:pt x="72914" y="0"/>
                    <a:pt x="162859" y="0"/>
                  </a:cubicBezTo>
                  <a:lnTo>
                    <a:pt x="1340429" y="0"/>
                  </a:lnTo>
                  <a:cubicBezTo>
                    <a:pt x="1430374" y="0"/>
                    <a:pt x="1503288" y="72914"/>
                    <a:pt x="1503288" y="162859"/>
                  </a:cubicBezTo>
                  <a:lnTo>
                    <a:pt x="1503288" y="814278"/>
                  </a:lnTo>
                  <a:cubicBezTo>
                    <a:pt x="1503288" y="904223"/>
                    <a:pt x="1430374" y="977137"/>
                    <a:pt x="1340429" y="977137"/>
                  </a:cubicBezTo>
                  <a:lnTo>
                    <a:pt x="162859" y="977137"/>
                  </a:lnTo>
                  <a:cubicBezTo>
                    <a:pt x="72914" y="977137"/>
                    <a:pt x="0" y="904223"/>
                    <a:pt x="0" y="814278"/>
                  </a:cubicBezTo>
                  <a:lnTo>
                    <a:pt x="0" y="162859"/>
                  </a:lnTo>
                  <a:close/>
                </a:path>
              </a:pathLst>
            </a:custGeom>
            <a:solidFill>
              <a:srgbClr val="F09415"/>
            </a:solidFill>
            <a:ln w="126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0225" tIns="120225" rIns="120225" bIns="120225" anchor="ctr" anchorCtr="1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initiate</a:t>
              </a:r>
              <a:endParaRPr sz="19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67"/>
            <p:cNvSpPr/>
            <p:nvPr/>
          </p:nvSpPr>
          <p:spPr>
            <a:xfrm>
              <a:off x="4051080" y="2181960"/>
              <a:ext cx="4089960" cy="4281480"/>
            </a:xfrm>
            <a:custGeom>
              <a:avLst/>
              <a:gdLst/>
              <a:ahLst/>
              <a:cxnLst/>
              <a:rect l="l" t="t" r="r" b="b"/>
              <a:pathLst>
                <a:path w="3909806" h="3909806" extrusionOk="0">
                  <a:moveTo>
                    <a:pt x="3907090" y="1851883"/>
                  </a:moveTo>
                </a:path>
              </a:pathLst>
            </a:custGeom>
            <a:noFill/>
            <a:ln w="9525" cap="flat" cmpd="sng">
              <a:solidFill>
                <a:srgbClr val="F09415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8" name="Google Shape;308;p67"/>
            <p:cNvSpPr/>
            <p:nvPr/>
          </p:nvSpPr>
          <p:spPr>
            <a:xfrm>
              <a:off x="6511680" y="5519520"/>
              <a:ext cx="1572480" cy="1069920"/>
            </a:xfrm>
            <a:custGeom>
              <a:avLst/>
              <a:gdLst/>
              <a:ahLst/>
              <a:cxnLst/>
              <a:rect l="l" t="t" r="r" b="b"/>
              <a:pathLst>
                <a:path w="1503288" h="977137" extrusionOk="0">
                  <a:moveTo>
                    <a:pt x="0" y="162859"/>
                  </a:moveTo>
                  <a:cubicBezTo>
                    <a:pt x="0" y="72914"/>
                    <a:pt x="72914" y="0"/>
                    <a:pt x="162859" y="0"/>
                  </a:cubicBezTo>
                  <a:lnTo>
                    <a:pt x="1340429" y="0"/>
                  </a:lnTo>
                  <a:cubicBezTo>
                    <a:pt x="1430374" y="0"/>
                    <a:pt x="1503288" y="72914"/>
                    <a:pt x="1503288" y="162859"/>
                  </a:cubicBezTo>
                  <a:lnTo>
                    <a:pt x="1503288" y="814278"/>
                  </a:lnTo>
                  <a:cubicBezTo>
                    <a:pt x="1503288" y="904223"/>
                    <a:pt x="1430374" y="977137"/>
                    <a:pt x="1340429" y="977137"/>
                  </a:cubicBezTo>
                  <a:lnTo>
                    <a:pt x="162859" y="977137"/>
                  </a:lnTo>
                  <a:cubicBezTo>
                    <a:pt x="72914" y="977137"/>
                    <a:pt x="0" y="904223"/>
                    <a:pt x="0" y="814278"/>
                  </a:cubicBezTo>
                  <a:lnTo>
                    <a:pt x="0" y="162859"/>
                  </a:lnTo>
                  <a:close/>
                </a:path>
              </a:pathLst>
            </a:custGeom>
            <a:solidFill>
              <a:srgbClr val="F09415"/>
            </a:solidFill>
            <a:ln w="126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0225" tIns="120225" rIns="120225" bIns="120225" anchor="ctr" anchorCtr="1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continuate</a:t>
              </a:r>
              <a:endParaRPr sz="19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67"/>
            <p:cNvSpPr/>
            <p:nvPr/>
          </p:nvSpPr>
          <p:spPr>
            <a:xfrm>
              <a:off x="4051080" y="2181960"/>
              <a:ext cx="4089960" cy="4281480"/>
            </a:xfrm>
            <a:custGeom>
              <a:avLst/>
              <a:gdLst/>
              <a:ahLst/>
              <a:cxnLst/>
              <a:rect l="l" t="t" r="r" b="b"/>
              <a:pathLst>
                <a:path w="3909806" h="3909806" extrusionOk="0">
                  <a:moveTo>
                    <a:pt x="2344537" y="3870584"/>
                  </a:moveTo>
                </a:path>
              </a:pathLst>
            </a:custGeom>
            <a:noFill/>
            <a:ln w="9525" cap="flat" cmpd="sng">
              <a:solidFill>
                <a:srgbClr val="F09415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0" name="Google Shape;310;p67"/>
            <p:cNvSpPr/>
            <p:nvPr/>
          </p:nvSpPr>
          <p:spPr>
            <a:xfrm>
              <a:off x="4107600" y="5519520"/>
              <a:ext cx="1572480" cy="1069920"/>
            </a:xfrm>
            <a:custGeom>
              <a:avLst/>
              <a:gdLst/>
              <a:ahLst/>
              <a:cxnLst/>
              <a:rect l="l" t="t" r="r" b="b"/>
              <a:pathLst>
                <a:path w="1503288" h="977137" extrusionOk="0">
                  <a:moveTo>
                    <a:pt x="0" y="162859"/>
                  </a:moveTo>
                  <a:cubicBezTo>
                    <a:pt x="0" y="72914"/>
                    <a:pt x="72914" y="0"/>
                    <a:pt x="162859" y="0"/>
                  </a:cubicBezTo>
                  <a:lnTo>
                    <a:pt x="1340429" y="0"/>
                  </a:lnTo>
                  <a:cubicBezTo>
                    <a:pt x="1430374" y="0"/>
                    <a:pt x="1503288" y="72914"/>
                    <a:pt x="1503288" y="162859"/>
                  </a:cubicBezTo>
                  <a:lnTo>
                    <a:pt x="1503288" y="814278"/>
                  </a:lnTo>
                  <a:cubicBezTo>
                    <a:pt x="1503288" y="904223"/>
                    <a:pt x="1430374" y="977137"/>
                    <a:pt x="1340429" y="977137"/>
                  </a:cubicBezTo>
                  <a:lnTo>
                    <a:pt x="162859" y="977137"/>
                  </a:lnTo>
                  <a:cubicBezTo>
                    <a:pt x="72914" y="977137"/>
                    <a:pt x="0" y="904223"/>
                    <a:pt x="0" y="814278"/>
                  </a:cubicBezTo>
                  <a:lnTo>
                    <a:pt x="0" y="162859"/>
                  </a:lnTo>
                  <a:close/>
                </a:path>
              </a:pathLst>
            </a:custGeom>
            <a:solidFill>
              <a:srgbClr val="F09415"/>
            </a:solidFill>
            <a:ln w="126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0225" tIns="120225" rIns="120225" bIns="120225" anchor="ctr" anchorCtr="1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collaborate</a:t>
              </a:r>
              <a:endParaRPr sz="19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67"/>
            <p:cNvSpPr/>
            <p:nvPr/>
          </p:nvSpPr>
          <p:spPr>
            <a:xfrm>
              <a:off x="4051080" y="2181960"/>
              <a:ext cx="4089960" cy="4281480"/>
            </a:xfrm>
            <a:custGeom>
              <a:avLst/>
              <a:gdLst/>
              <a:ahLst/>
              <a:cxnLst/>
              <a:rect l="l" t="t" r="r" b="b"/>
              <a:pathLst>
                <a:path w="3909806" h="3909806" extrusionOk="0">
                  <a:moveTo>
                    <a:pt x="327117" y="3037474"/>
                  </a:moveTo>
                </a:path>
              </a:pathLst>
            </a:custGeom>
            <a:noFill/>
            <a:ln w="9525" cap="flat" cmpd="sng">
              <a:solidFill>
                <a:srgbClr val="F09415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2" name="Google Shape;312;p67"/>
            <p:cNvSpPr/>
            <p:nvPr/>
          </p:nvSpPr>
          <p:spPr>
            <a:xfrm>
              <a:off x="3364920" y="3125880"/>
              <a:ext cx="1572480" cy="1069920"/>
            </a:xfrm>
            <a:custGeom>
              <a:avLst/>
              <a:gdLst/>
              <a:ahLst/>
              <a:cxnLst/>
              <a:rect l="l" t="t" r="r" b="b"/>
              <a:pathLst>
                <a:path w="1503288" h="977137" extrusionOk="0">
                  <a:moveTo>
                    <a:pt x="0" y="162859"/>
                  </a:moveTo>
                  <a:cubicBezTo>
                    <a:pt x="0" y="72914"/>
                    <a:pt x="72914" y="0"/>
                    <a:pt x="162859" y="0"/>
                  </a:cubicBezTo>
                  <a:lnTo>
                    <a:pt x="1340429" y="0"/>
                  </a:lnTo>
                  <a:cubicBezTo>
                    <a:pt x="1430374" y="0"/>
                    <a:pt x="1503288" y="72914"/>
                    <a:pt x="1503288" y="162859"/>
                  </a:cubicBezTo>
                  <a:lnTo>
                    <a:pt x="1503288" y="814278"/>
                  </a:lnTo>
                  <a:cubicBezTo>
                    <a:pt x="1503288" y="904223"/>
                    <a:pt x="1430374" y="977137"/>
                    <a:pt x="1340429" y="977137"/>
                  </a:cubicBezTo>
                  <a:lnTo>
                    <a:pt x="162859" y="977137"/>
                  </a:lnTo>
                  <a:cubicBezTo>
                    <a:pt x="72914" y="977137"/>
                    <a:pt x="0" y="904223"/>
                    <a:pt x="0" y="814278"/>
                  </a:cubicBezTo>
                  <a:lnTo>
                    <a:pt x="0" y="162859"/>
                  </a:lnTo>
                  <a:close/>
                </a:path>
              </a:pathLst>
            </a:custGeom>
            <a:solidFill>
              <a:srgbClr val="F09415"/>
            </a:solidFill>
            <a:ln w="126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0225" tIns="120225" rIns="120225" bIns="120225" anchor="ctr" anchorCtr="1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9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exchange</a:t>
              </a:r>
              <a:endParaRPr sz="19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67"/>
            <p:cNvSpPr/>
            <p:nvPr/>
          </p:nvSpPr>
          <p:spPr>
            <a:xfrm>
              <a:off x="4051080" y="2181960"/>
              <a:ext cx="4089960" cy="4281480"/>
            </a:xfrm>
            <a:custGeom>
              <a:avLst/>
              <a:gdLst/>
              <a:ahLst/>
              <a:cxnLst/>
              <a:rect l="l" t="t" r="r" b="b"/>
              <a:pathLst>
                <a:path w="3909806" h="3909806" extrusionOk="0">
                  <a:moveTo>
                    <a:pt x="340184" y="852936"/>
                  </a:moveTo>
                </a:path>
              </a:pathLst>
            </a:custGeom>
            <a:noFill/>
            <a:ln w="9525" cap="flat" cmpd="sng">
              <a:solidFill>
                <a:srgbClr val="F09415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8"/>
          <p:cNvSpPr txBox="1"/>
          <p:nvPr/>
        </p:nvSpPr>
        <p:spPr>
          <a:xfrm>
            <a:off x="2090160" y="719640"/>
            <a:ext cx="7093800" cy="1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VISION AND MISION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68"/>
          <p:cNvSpPr txBox="1"/>
          <p:nvPr/>
        </p:nvSpPr>
        <p:spPr>
          <a:xfrm>
            <a:off x="1866960" y="1758240"/>
            <a:ext cx="10049400" cy="352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Contributing to the circle of knowledge development on DMT related topics by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308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8AD0D6"/>
              </a:buClr>
              <a:buSzPts val="1440"/>
              <a:buFont typeface="Noto Sans Symbols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supporting EADMT members on their collaboration on European projects to create knowledge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308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8AD0D6"/>
              </a:buClr>
              <a:buSzPts val="1440"/>
              <a:buFont typeface="Noto Sans Symbols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adopting available knowledge by offering access to and distribute available research resources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343080" marR="0" lvl="0" indent="-34308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8AD0D6"/>
              </a:buClr>
              <a:buSzPts val="1440"/>
              <a:buFont typeface="Noto Sans Symbols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participating in the conference WG by reviewing calls and conference submissions. 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9"/>
          <p:cNvSpPr txBox="1"/>
          <p:nvPr/>
        </p:nvSpPr>
        <p:spPr>
          <a:xfrm>
            <a:off x="2031840" y="694800"/>
            <a:ext cx="5867280" cy="115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OUR PRINCIPAL TOPICS 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69"/>
          <p:cNvSpPr txBox="1"/>
          <p:nvPr/>
        </p:nvSpPr>
        <p:spPr>
          <a:xfrm>
            <a:off x="1712520" y="1853280"/>
            <a:ext cx="10203480" cy="4309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</a:t>
            </a:r>
            <a:r>
              <a:rPr lang="en-GB" sz="18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European research collaboration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facilitate participation of DMT researchers in research projects throughout Europe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support exchange and discuss experiences around PhD trajectories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promote exchange and discuss contents and research designs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Communication between National Associations &amp; EADMT research group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to communicate opportunities for collective submissions for funding opportunities. 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to build network on research related topics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50000"/>
              </a:lnSpc>
              <a:spcBef>
                <a:spcPts val="700"/>
              </a:spcBef>
              <a:spcAft>
                <a:spcPts val="0"/>
              </a:spcAft>
              <a:buClr>
                <a:srgbClr val="2A1A00"/>
              </a:buClr>
              <a:buSzPts val="1900"/>
              <a:buFont typeface="Arial"/>
              <a:buChar char="•"/>
            </a:pPr>
            <a:r>
              <a:rPr lang="en-GB" sz="19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9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0"/>
          <p:cNvSpPr txBox="1"/>
          <p:nvPr/>
        </p:nvSpPr>
        <p:spPr>
          <a:xfrm>
            <a:off x="2275200" y="1174320"/>
            <a:ext cx="6955920" cy="10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ONGOING DISCUSSIONS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70"/>
          <p:cNvSpPr txBox="1"/>
          <p:nvPr/>
        </p:nvSpPr>
        <p:spPr>
          <a:xfrm>
            <a:off x="2275200" y="2630880"/>
            <a:ext cx="8265600" cy="22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 a link for connection to other researchers and professionals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promote the philosophy of inclusion with other disciplines.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invite colleagues from other disciplines to conferences (neurologist, psychologist, computer science, etc.) 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1"/>
          <p:cNvSpPr txBox="1"/>
          <p:nvPr/>
        </p:nvSpPr>
        <p:spPr>
          <a:xfrm>
            <a:off x="2670480" y="461880"/>
            <a:ext cx="6720120" cy="1008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RESEARCH WG TEAMS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71"/>
          <p:cNvSpPr txBox="1"/>
          <p:nvPr/>
        </p:nvSpPr>
        <p:spPr>
          <a:xfrm>
            <a:off x="2177280" y="1928520"/>
            <a:ext cx="8751960" cy="35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Research database on the EADMT website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Elīna Cauna-Ņitavska, Silja McNamara and Eduard Martin Colomer are coordinating this work for the research working group. 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PhD forum - DMT Researchers Facebook Group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 Coimbra Oliveira, Pauliina Jääskeläinen and Simone Kleinlooh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Ongoing professional learning facilities (Science Café)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Antonella Monteleone, Juliet Diener, Rozelien Callaerts, Loredana Larionescu and Rosemarie Samaritter  co-coordinated the 4</a:t>
            </a:r>
            <a:r>
              <a:rPr lang="en-GB" sz="1848" b="0" i="0" u="none" strike="noStrike" cap="none" baseline="30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</a:t>
            </a: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GB" sz="1600" b="0" i="1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DMT Science Café</a:t>
            </a: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November 2024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2"/>
          <p:cNvSpPr txBox="1"/>
          <p:nvPr/>
        </p:nvSpPr>
        <p:spPr>
          <a:xfrm>
            <a:off x="1988280" y="931680"/>
            <a:ext cx="8331120" cy="91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SPECIFIC ACTIONS IN 2023/24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4" name="Google Shape;344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3280" y="5027040"/>
            <a:ext cx="3762720" cy="183096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72"/>
          <p:cNvSpPr txBox="1"/>
          <p:nvPr/>
        </p:nvSpPr>
        <p:spPr>
          <a:xfrm>
            <a:off x="1988280" y="2727720"/>
            <a:ext cx="9927720" cy="3052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Evaluation 4</a:t>
            </a:r>
            <a:r>
              <a:rPr lang="en-GB" sz="2079" b="0" i="0" u="none" strike="noStrike" cap="none" baseline="30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</a:t>
            </a: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Science Café (over 50 participants, new know-how for new events)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Discussion with first contact to WHO research series on health benefits of the arts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Small teams will support each other, when it is needed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Goodbye to Rozelien. We appreciated her time and effort!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Discussion of our resources and next steps in Research WG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 to Alenka Simonic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7000"/>
              </a:lnSpc>
              <a:spcBef>
                <a:spcPts val="1499"/>
              </a:spcBef>
              <a:spcAft>
                <a:spcPts val="0"/>
              </a:spcAft>
              <a:buClr>
                <a:srgbClr val="2A1A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73"/>
          <p:cNvSpPr txBox="1"/>
          <p:nvPr/>
        </p:nvSpPr>
        <p:spPr>
          <a:xfrm>
            <a:off x="2220840" y="716760"/>
            <a:ext cx="7750800" cy="113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OUTPUT YEAR 2023/2024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73"/>
          <p:cNvSpPr txBox="1"/>
          <p:nvPr/>
        </p:nvSpPr>
        <p:spPr>
          <a:xfrm>
            <a:off x="2220840" y="1853280"/>
            <a:ext cx="8577720" cy="415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Keeping the Research WG together: 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600"/>
              <a:buFont typeface="Gill Sans"/>
              <a:buChar char="–"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 meetings between Nov. 2023 and Sept. 2024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600"/>
              <a:buFont typeface="Gill Sans"/>
              <a:buChar char="–"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Small teams met shortly as well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Collaboration with conference WG for more reviewers in the 5th conference in Vilnius (Lithuania)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Coordination Research WG and Board meeting (24th Mai)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Members situation: 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600"/>
              <a:buFont typeface="Gill Sans"/>
              <a:buChar char="–"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Nira Shahaf and Rozelien left the WG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600"/>
              <a:buFont typeface="Gill Sans"/>
              <a:buChar char="–"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Alenka Simonic and Elien Matthiijs joined the group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685800" marR="0" lvl="1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600"/>
              <a:buFont typeface="Gill Sans"/>
              <a:buChar char="–"/>
            </a:pPr>
            <a:r>
              <a:rPr lang="en-GB" sz="16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Some members stay in Background, but they show committet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800"/>
              <a:buFont typeface="Arial"/>
              <a:buChar char="•"/>
            </a:pPr>
            <a:r>
              <a:rPr lang="en-GB" sz="18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Social Media visibility?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74"/>
          <p:cNvSpPr txBox="1"/>
          <p:nvPr/>
        </p:nvSpPr>
        <p:spPr>
          <a:xfrm>
            <a:off x="2651400" y="534240"/>
            <a:ext cx="57524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rgbClr val="2A1A00"/>
                </a:solidFill>
                <a:latin typeface="Impact"/>
                <a:ea typeface="Impact"/>
                <a:cs typeface="Impact"/>
                <a:sym typeface="Impact"/>
              </a:rPr>
              <a:t>CURRENT MEMBERS</a:t>
            </a:r>
            <a:endParaRPr sz="4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4"/>
          <p:cNvSpPr txBox="1"/>
          <p:nvPr/>
        </p:nvSpPr>
        <p:spPr>
          <a:xfrm>
            <a:off x="6095880" y="1769400"/>
            <a:ext cx="3590280" cy="430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sng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Coordination: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Antonella Monteleone</a:t>
            </a:r>
            <a:r>
              <a:rPr lang="en-GB" sz="9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9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Eduard Martin-Colomer 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28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From the Board: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Rosa-Maria Rodríguez-Jiménez 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GB" sz="800" b="0" i="0" u="none" strike="noStrike" cap="non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8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74"/>
          <p:cNvSpPr txBox="1"/>
          <p:nvPr/>
        </p:nvSpPr>
        <p:spPr>
          <a:xfrm>
            <a:off x="2651400" y="1542960"/>
            <a:ext cx="3444840" cy="476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Elīna Cauna – Ņitavska  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Silja McNamara 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Simone Kleinlooh 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Juliet Diener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Loredana Larionescu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Mari Mäggi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Mette Schmidt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Helle Winter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 Coimbra Oliveira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Paulina Jääskeläinen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Alenka Simonic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Elien Matthiijs</a:t>
            </a:r>
            <a:endParaRPr sz="16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671</Words>
  <Application>Microsoft Macintosh PowerPoint</Application>
  <PresentationFormat>Widescreen</PresentationFormat>
  <Paragraphs>96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13</vt:i4>
      </vt:variant>
    </vt:vector>
  </HeadingPairs>
  <TitlesOfParts>
    <vt:vector size="26" baseType="lpstr">
      <vt:lpstr>Trebuchet MS</vt:lpstr>
      <vt:lpstr>Century Gothic</vt:lpstr>
      <vt:lpstr>Noto Sans Symbols</vt:lpstr>
      <vt:lpstr>Calibri</vt:lpstr>
      <vt:lpstr>Impact</vt:lpstr>
      <vt:lpstr>Gill Sans</vt:lpstr>
      <vt:lpstr>Arial</vt:lpstr>
      <vt:lpstr>Times New Roman</vt:lpstr>
      <vt:lpstr>Office Theme</vt:lpstr>
      <vt:lpstr>Office Theme</vt:lpstr>
      <vt:lpstr>Office Theme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cp:lastModifiedBy>antonella monteleone</cp:lastModifiedBy>
  <cp:revision>1</cp:revision>
  <dcterms:modified xsi:type="dcterms:W3CDTF">2025-08-21T13:11:57Z</dcterms:modified>
</cp:coreProperties>
</file>